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aleway"/>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ochajs.org/" TargetMode="External"/><Relationship Id="rId3" Type="http://schemas.openxmlformats.org/officeDocument/2006/relationships/hyperlink" Target="https://nodejs.org/" TargetMode="External"/><Relationship Id="rId4" Type="http://schemas.openxmlformats.org/officeDocument/2006/relationships/hyperlink" Target="https://github.com/mochajs/mocha" TargetMode="External"/><Relationship Id="rId5" Type="http://schemas.openxmlformats.org/officeDocument/2006/relationships/hyperlink" Target="http://www.chaijs.com/" TargetMode="External"/><Relationship Id="rId6" Type="http://schemas.openxmlformats.org/officeDocument/2006/relationships/hyperlink" Target="http://nodejs.org/"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648eaac47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648eaac47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6ea253a6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6ea253a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algorithm, as previously stated i</a:t>
            </a:r>
            <a:r>
              <a:rPr lang="en"/>
              <a:t>s heavily dependent on the specific features of solidity, such as the </a:t>
            </a:r>
            <a:r>
              <a:rPr b="1" lang="en"/>
              <a:t>‘Smart Contracts’. </a:t>
            </a:r>
            <a:endParaRPr b="1"/>
          </a:p>
          <a:p>
            <a:pPr indent="0" lvl="0" marL="0" rtl="0" algn="l">
              <a:spcBef>
                <a:spcPts val="0"/>
              </a:spcBef>
              <a:spcAft>
                <a:spcPts val="0"/>
              </a:spcAft>
              <a:buNone/>
            </a:pPr>
            <a:r>
              <a:t/>
            </a:r>
            <a:endParaRPr/>
          </a:p>
          <a:p>
            <a:pPr indent="0" lvl="0" marL="0" rtl="0" algn="l">
              <a:spcBef>
                <a:spcPts val="0"/>
              </a:spcBef>
              <a:spcAft>
                <a:spcPts val="0"/>
              </a:spcAft>
              <a:buClr>
                <a:schemeClr val="dk2"/>
              </a:buClr>
              <a:buSzPts val="1100"/>
              <a:buFont typeface="Arial"/>
              <a:buNone/>
            </a:pPr>
            <a:r>
              <a:t/>
            </a:r>
            <a:endParaRPr/>
          </a:p>
          <a:p>
            <a:pPr indent="0" lvl="0" marL="0" rtl="0" algn="l">
              <a:spcBef>
                <a:spcPts val="0"/>
              </a:spcBef>
              <a:spcAft>
                <a:spcPts val="0"/>
              </a:spcAft>
              <a:buClr>
                <a:schemeClr val="dk2"/>
              </a:buClr>
              <a:buSzPts val="1100"/>
              <a:buFont typeface="Arial"/>
              <a:buNone/>
            </a:pPr>
            <a:r>
              <a:rPr lang="en"/>
              <a:t>• </a:t>
            </a:r>
            <a:r>
              <a:rPr b="1" lang="en"/>
              <a:t>Bloodbags </a:t>
            </a:r>
            <a:r>
              <a:rPr lang="en"/>
              <a:t>–This is a very general list of bloodbags. </a:t>
            </a:r>
            <a:r>
              <a:rPr lang="en" u="sng"/>
              <a:t>It stores and returns the entire</a:t>
            </a:r>
            <a:endParaRPr u="sng"/>
          </a:p>
          <a:p>
            <a:pPr indent="0" lvl="0" marL="457200" rtl="0" algn="l">
              <a:spcBef>
                <a:spcPts val="0"/>
              </a:spcBef>
              <a:spcAft>
                <a:spcPts val="0"/>
              </a:spcAft>
              <a:buClr>
                <a:schemeClr val="dk2"/>
              </a:buClr>
              <a:buSzPts val="1100"/>
              <a:buFont typeface="Arial"/>
              <a:buNone/>
            </a:pPr>
            <a:r>
              <a:rPr lang="en" u="sng"/>
              <a:t>structure(object) of a Bloodbag, whose ‘id’ will be equal to the uint (integer) provided to</a:t>
            </a:r>
            <a:endParaRPr u="sng"/>
          </a:p>
          <a:p>
            <a:pPr indent="0" lvl="0" marL="457200" rtl="0" algn="l">
              <a:spcBef>
                <a:spcPts val="0"/>
              </a:spcBef>
              <a:spcAft>
                <a:spcPts val="0"/>
              </a:spcAft>
              <a:buClr>
                <a:schemeClr val="dk2"/>
              </a:buClr>
              <a:buSzPts val="1100"/>
              <a:buFont typeface="Arial"/>
              <a:buNone/>
            </a:pPr>
            <a:r>
              <a:rPr lang="en" u="sng"/>
              <a:t>the mapping.</a:t>
            </a:r>
            <a:endParaRPr u="sng"/>
          </a:p>
          <a:p>
            <a:pPr indent="0" lvl="0" marL="0" rtl="0" algn="l">
              <a:spcBef>
                <a:spcPts val="0"/>
              </a:spcBef>
              <a:spcAft>
                <a:spcPts val="0"/>
              </a:spcAft>
              <a:buClr>
                <a:schemeClr val="dk2"/>
              </a:buClr>
              <a:buSzPts val="1100"/>
              <a:buFont typeface="Arial"/>
              <a:buNone/>
            </a:pPr>
            <a:r>
              <a:rPr lang="en"/>
              <a:t>• </a:t>
            </a:r>
            <a:r>
              <a:rPr b="1" lang="en"/>
              <a:t>Donors </a:t>
            </a:r>
            <a:r>
              <a:rPr lang="en"/>
              <a:t>– The Donors mapping will store and return an array, consisting of the bloodbag</a:t>
            </a:r>
            <a:endParaRPr/>
          </a:p>
          <a:p>
            <a:pPr indent="0" lvl="0" marL="0" rtl="0" algn="l">
              <a:spcBef>
                <a:spcPts val="0"/>
              </a:spcBef>
              <a:spcAft>
                <a:spcPts val="0"/>
              </a:spcAft>
              <a:buClr>
                <a:schemeClr val="dk2"/>
              </a:buClr>
              <a:buSzPts val="1100"/>
              <a:buFont typeface="Arial"/>
              <a:buNone/>
            </a:pPr>
            <a:r>
              <a:rPr lang="en"/>
              <a:t>id(s) corresponding to each and every donor for a particular Blood Collection Center.</a:t>
            </a:r>
            <a:endParaRPr/>
          </a:p>
          <a:p>
            <a:pPr indent="0" lvl="0" marL="457200" rtl="0" algn="l">
              <a:spcBef>
                <a:spcPts val="0"/>
              </a:spcBef>
              <a:spcAft>
                <a:spcPts val="0"/>
              </a:spcAft>
              <a:buClr>
                <a:schemeClr val="dk2"/>
              </a:buClr>
              <a:buSzPts val="1100"/>
              <a:buFont typeface="Arial"/>
              <a:buNone/>
            </a:pPr>
            <a:r>
              <a:rPr lang="en" u="sng"/>
              <a:t>Based on the address of the Bank provided, the list of donors for that center will be</a:t>
            </a:r>
            <a:endParaRPr u="sng"/>
          </a:p>
          <a:p>
            <a:pPr indent="0" lvl="0" marL="457200" rtl="0" algn="l">
              <a:spcBef>
                <a:spcPts val="0"/>
              </a:spcBef>
              <a:spcAft>
                <a:spcPts val="0"/>
              </a:spcAft>
              <a:buClr>
                <a:schemeClr val="dk2"/>
              </a:buClr>
              <a:buSzPts val="1100"/>
              <a:buFont typeface="Arial"/>
              <a:buNone/>
            </a:pPr>
            <a:r>
              <a:rPr lang="en" u="sng"/>
              <a:t>retrieved</a:t>
            </a:r>
            <a:r>
              <a:rPr lang="en"/>
              <a:t>.</a:t>
            </a:r>
            <a:endParaRPr/>
          </a:p>
          <a:p>
            <a:pPr indent="0" lvl="0" marL="0" rtl="0" algn="l">
              <a:spcBef>
                <a:spcPts val="0"/>
              </a:spcBef>
              <a:spcAft>
                <a:spcPts val="0"/>
              </a:spcAft>
              <a:buClr>
                <a:schemeClr val="dk2"/>
              </a:buClr>
              <a:buSzPts val="1100"/>
              <a:buFont typeface="Arial"/>
              <a:buNone/>
            </a:pPr>
            <a:r>
              <a:rPr lang="en"/>
              <a:t>• </a:t>
            </a:r>
            <a:r>
              <a:rPr b="1" lang="en"/>
              <a:t>Hospitals</a:t>
            </a:r>
            <a:r>
              <a:rPr lang="en"/>
              <a:t>:</a:t>
            </a:r>
            <a:r>
              <a:rPr lang="en" u="sng"/>
              <a:t> This mapping stores and returns an array, consisting of the bloodbag id(s) that</a:t>
            </a:r>
            <a:endParaRPr u="sng"/>
          </a:p>
          <a:p>
            <a:pPr indent="0" lvl="0" marL="0" rtl="0" algn="l">
              <a:spcBef>
                <a:spcPts val="0"/>
              </a:spcBef>
              <a:spcAft>
                <a:spcPts val="0"/>
              </a:spcAft>
              <a:buClr>
                <a:schemeClr val="dk2"/>
              </a:buClr>
              <a:buSzPts val="1100"/>
              <a:buFont typeface="Arial"/>
              <a:buNone/>
            </a:pPr>
            <a:r>
              <a:rPr lang="en" u="sng"/>
              <a:t>are currently in possession and owned by the given address’s hospital.</a:t>
            </a:r>
            <a:endParaRPr u="sng"/>
          </a:p>
          <a:p>
            <a:pPr indent="0" lvl="0" marL="0" rtl="0" algn="l">
              <a:spcBef>
                <a:spcPts val="0"/>
              </a:spcBef>
              <a:spcAft>
                <a:spcPts val="0"/>
              </a:spcAft>
              <a:buClr>
                <a:schemeClr val="dk2"/>
              </a:buClr>
              <a:buSzPts val="1100"/>
              <a:buFont typeface="Arial"/>
              <a:buNone/>
            </a:pPr>
            <a:r>
              <a:rPr lang="en"/>
              <a:t>• </a:t>
            </a:r>
            <a:r>
              <a:rPr b="1" lang="en"/>
              <a:t>Usertype </a:t>
            </a:r>
            <a:r>
              <a:rPr lang="en"/>
              <a:t>– This is the type of mapping used for administrative purposes. It is used</a:t>
            </a:r>
            <a:endParaRPr/>
          </a:p>
          <a:p>
            <a:pPr indent="0" lvl="0" marL="0" rtl="0" algn="l">
              <a:spcBef>
                <a:spcPts val="0"/>
              </a:spcBef>
              <a:spcAft>
                <a:spcPts val="0"/>
              </a:spcAft>
              <a:buClr>
                <a:schemeClr val="dk2"/>
              </a:buClr>
              <a:buSzPts val="1100"/>
              <a:buFont typeface="Arial"/>
              <a:buNone/>
            </a:pPr>
            <a:r>
              <a:rPr lang="en"/>
              <a:t>specifically to provide the client’s information, such as the type of user. For example –</a:t>
            </a:r>
            <a:endParaRPr/>
          </a:p>
          <a:p>
            <a:pPr indent="0" lvl="0" marL="0" rtl="0" algn="l">
              <a:spcBef>
                <a:spcPts val="0"/>
              </a:spcBef>
              <a:spcAft>
                <a:spcPts val="0"/>
              </a:spcAft>
              <a:buClr>
                <a:schemeClr val="dk2"/>
              </a:buClr>
              <a:buSzPts val="1100"/>
              <a:buFont typeface="Arial"/>
              <a:buNone/>
            </a:pPr>
            <a:r>
              <a:rPr lang="en"/>
              <a:t>1. ‘1’ is for Donor</a:t>
            </a:r>
            <a:endParaRPr/>
          </a:p>
          <a:p>
            <a:pPr indent="0" lvl="0" marL="0" rtl="0" algn="l">
              <a:spcBef>
                <a:spcPts val="0"/>
              </a:spcBef>
              <a:spcAft>
                <a:spcPts val="0"/>
              </a:spcAft>
              <a:buClr>
                <a:schemeClr val="dk2"/>
              </a:buClr>
              <a:buSzPts val="1100"/>
              <a:buFont typeface="Arial"/>
              <a:buNone/>
            </a:pPr>
            <a:r>
              <a:rPr lang="en"/>
              <a:t>2. ‘2’ is for Blood Bank</a:t>
            </a:r>
            <a:endParaRPr/>
          </a:p>
          <a:p>
            <a:pPr indent="0" lvl="0" marL="0" rtl="0" algn="l">
              <a:spcBef>
                <a:spcPts val="0"/>
              </a:spcBef>
              <a:spcAft>
                <a:spcPts val="0"/>
              </a:spcAft>
              <a:buNone/>
            </a:pPr>
            <a:r>
              <a:rPr lang="en"/>
              <a:t>3. ‘3’ is for Hospitals</a:t>
            </a:r>
            <a:endParaRPr/>
          </a:p>
          <a:p>
            <a:pPr indent="0" lvl="0" marL="0" rtl="0" algn="l">
              <a:spcBef>
                <a:spcPts val="0"/>
              </a:spcBef>
              <a:spcAft>
                <a:spcPts val="0"/>
              </a:spcAft>
              <a:buClr>
                <a:schemeClr val="dk2"/>
              </a:buClr>
              <a:buSzPts val="1100"/>
              <a:buFont typeface="Arial"/>
              <a:buNone/>
            </a:pPr>
            <a:r>
              <a:rPr b="1" lang="en"/>
              <a:t>Usertype</a:t>
            </a:r>
            <a:r>
              <a:rPr lang="en"/>
              <a:t>: This </a:t>
            </a:r>
            <a:r>
              <a:rPr b="1" lang="en"/>
              <a:t>‘usertype’ </a:t>
            </a:r>
            <a:r>
              <a:rPr lang="en"/>
              <a:t>mapping helps the system to dynamically recognize the type of client,</a:t>
            </a:r>
            <a:endParaRPr/>
          </a:p>
          <a:p>
            <a:pPr indent="0" lvl="0" marL="0" rtl="0" algn="l">
              <a:spcBef>
                <a:spcPts val="0"/>
              </a:spcBef>
              <a:spcAft>
                <a:spcPts val="0"/>
              </a:spcAft>
              <a:buClr>
                <a:schemeClr val="dk2"/>
              </a:buClr>
              <a:buSzPts val="1100"/>
              <a:buFont typeface="Arial"/>
              <a:buNone/>
            </a:pPr>
            <a:r>
              <a:rPr lang="en"/>
              <a:t>who is visiting the webpage. Based on the usertype and the address of the client, we can</a:t>
            </a:r>
            <a:endParaRPr/>
          </a:p>
          <a:p>
            <a:pPr indent="0" lvl="0" marL="0" rtl="0" algn="l">
              <a:spcBef>
                <a:spcPts val="0"/>
              </a:spcBef>
              <a:spcAft>
                <a:spcPts val="0"/>
              </a:spcAft>
              <a:buClr>
                <a:schemeClr val="dk2"/>
              </a:buClr>
              <a:buSzPts val="1100"/>
              <a:buFont typeface="Arial"/>
              <a:buNone/>
            </a:pPr>
            <a:r>
              <a:rPr lang="en"/>
              <a:t>provide a fluent access to the data belonging to the user/client.</a:t>
            </a:r>
            <a:endParaRPr/>
          </a:p>
          <a:p>
            <a:pPr indent="0" lvl="0" marL="0" rtl="0" algn="l">
              <a:spcBef>
                <a:spcPts val="0"/>
              </a:spcBef>
              <a:spcAft>
                <a:spcPts val="0"/>
              </a:spcAft>
              <a:buClr>
                <a:schemeClr val="dk2"/>
              </a:buClr>
              <a:buSzPts val="1100"/>
              <a:buFont typeface="Arial"/>
              <a:buNone/>
            </a:pPr>
            <a:r>
              <a:rPr lang="en"/>
              <a:t>• </a:t>
            </a:r>
            <a:r>
              <a:rPr b="1" lang="en"/>
              <a:t>Users </a:t>
            </a:r>
            <a:r>
              <a:rPr lang="en"/>
              <a:t>– Lastly, the ‘users’ mapping is used to contain the list of entire user network,</a:t>
            </a:r>
            <a:endParaRPr/>
          </a:p>
          <a:p>
            <a:pPr indent="0" lvl="0" marL="0" rtl="0" algn="l">
              <a:spcBef>
                <a:spcPts val="0"/>
              </a:spcBef>
              <a:spcAft>
                <a:spcPts val="0"/>
              </a:spcAft>
              <a:buClr>
                <a:schemeClr val="dk2"/>
              </a:buClr>
              <a:buSzPts val="1100"/>
              <a:buFont typeface="Arial"/>
              <a:buNone/>
            </a:pPr>
            <a:r>
              <a:rPr lang="en"/>
              <a:t>including the donors, hospitals, and the banks. It helps to keep the access of id of every</a:t>
            </a:r>
            <a:endParaRPr/>
          </a:p>
          <a:p>
            <a:pPr indent="0" lvl="0" marL="0" rtl="0" algn="l">
              <a:spcBef>
                <a:spcPts val="0"/>
              </a:spcBef>
              <a:spcAft>
                <a:spcPts val="0"/>
              </a:spcAft>
              <a:buClr>
                <a:schemeClr val="dk2"/>
              </a:buClr>
              <a:buSzPts val="1100"/>
              <a:buFont typeface="Arial"/>
              <a:buNone/>
            </a:pPr>
            <a:r>
              <a:rPr lang="en"/>
              <a:t>user in a simplistic yet efficient manner.</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6ea253a6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6ea253a6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Every system has to use a type of </a:t>
            </a:r>
            <a:r>
              <a:rPr lang="en"/>
              <a:t>data structure</a:t>
            </a:r>
            <a:r>
              <a:rPr lang="en"/>
              <a:t> that is efficient enough to handle the application</a:t>
            </a:r>
            <a:endParaRPr/>
          </a:p>
          <a:p>
            <a:pPr indent="0" lvl="0" marL="0" rtl="0" algn="l">
              <a:spcBef>
                <a:spcPts val="0"/>
              </a:spcBef>
              <a:spcAft>
                <a:spcPts val="0"/>
              </a:spcAft>
              <a:buClr>
                <a:schemeClr val="dk2"/>
              </a:buClr>
              <a:buSzPts val="1100"/>
              <a:buFont typeface="Arial"/>
              <a:buNone/>
            </a:pPr>
            <a:r>
              <a:rPr lang="en"/>
              <a:t>of the system and suffice with its use-case. Our system comprises of two different ‘structs</a:t>
            </a:r>
            <a:endParaRPr/>
          </a:p>
          <a:p>
            <a:pPr indent="0" lvl="0" marL="0" rtl="0" algn="l">
              <a:spcBef>
                <a:spcPts val="0"/>
              </a:spcBef>
              <a:spcAft>
                <a:spcPts val="0"/>
              </a:spcAft>
              <a:buClr>
                <a:schemeClr val="dk2"/>
              </a:buClr>
              <a:buSzPts val="1100"/>
              <a:buFont typeface="Arial"/>
              <a:buNone/>
            </a:pPr>
            <a:r>
              <a:rPr lang="en"/>
              <a:t>’.</a:t>
            </a:r>
            <a:endParaRPr/>
          </a:p>
          <a:p>
            <a:pPr indent="0" lvl="0" marL="0" rtl="0" algn="l">
              <a:spcBef>
                <a:spcPts val="0"/>
              </a:spcBef>
              <a:spcAft>
                <a:spcPts val="0"/>
              </a:spcAft>
              <a:buClr>
                <a:schemeClr val="dk2"/>
              </a:buClr>
              <a:buSzPts val="1100"/>
              <a:buFont typeface="Arial"/>
              <a:buNone/>
            </a:pPr>
            <a:r>
              <a:rPr lang="en"/>
              <a:t>• </a:t>
            </a:r>
            <a:r>
              <a:rPr b="1" lang="en"/>
              <a:t>User </a:t>
            </a:r>
            <a:r>
              <a:rPr lang="en"/>
              <a:t>– The user struct is a skeleton holding certain parameters for each and every user</a:t>
            </a:r>
            <a:endParaRPr/>
          </a:p>
          <a:p>
            <a:pPr indent="0" lvl="0" marL="0" rtl="0" algn="l">
              <a:spcBef>
                <a:spcPts val="0"/>
              </a:spcBef>
              <a:spcAft>
                <a:spcPts val="0"/>
              </a:spcAft>
              <a:buClr>
                <a:schemeClr val="dk2"/>
              </a:buClr>
              <a:buSzPts val="1100"/>
              <a:buFont typeface="Arial"/>
              <a:buNone/>
            </a:pPr>
            <a:r>
              <a:rPr lang="en"/>
              <a:t>that is registered on our network. These value are –</a:t>
            </a:r>
            <a:endParaRPr/>
          </a:p>
          <a:p>
            <a:pPr indent="0" lvl="0" marL="0" rtl="0" algn="l">
              <a:spcBef>
                <a:spcPts val="0"/>
              </a:spcBef>
              <a:spcAft>
                <a:spcPts val="0"/>
              </a:spcAft>
              <a:buClr>
                <a:schemeClr val="dk2"/>
              </a:buClr>
              <a:buSzPts val="1100"/>
              <a:buFont typeface="Arial"/>
              <a:buNone/>
            </a:pPr>
            <a:r>
              <a:rPr lang="en"/>
              <a:t>1. Id - Used for listing and identification purposes.</a:t>
            </a:r>
            <a:endParaRPr/>
          </a:p>
          <a:p>
            <a:pPr indent="0" lvl="0" marL="0" rtl="0" algn="l">
              <a:spcBef>
                <a:spcPts val="0"/>
              </a:spcBef>
              <a:spcAft>
                <a:spcPts val="0"/>
              </a:spcAft>
              <a:buClr>
                <a:schemeClr val="dk2"/>
              </a:buClr>
              <a:buSzPts val="1100"/>
              <a:buFont typeface="Arial"/>
              <a:buNone/>
            </a:pPr>
            <a:r>
              <a:rPr lang="en"/>
              <a:t>2. user_type – It helps denote the category of the user (Bank/Hospital/Donor).</a:t>
            </a:r>
            <a:endParaRPr/>
          </a:p>
          <a:p>
            <a:pPr indent="0" lvl="0" marL="0" rtl="0" algn="l">
              <a:spcBef>
                <a:spcPts val="0"/>
              </a:spcBef>
              <a:spcAft>
                <a:spcPts val="0"/>
              </a:spcAft>
              <a:buClr>
                <a:schemeClr val="dk2"/>
              </a:buClr>
              <a:buSzPts val="1100"/>
              <a:buFont typeface="Arial"/>
              <a:buNone/>
            </a:pPr>
            <a:r>
              <a:rPr lang="en"/>
              <a:t>3. user – Contains the description of the given user.</a:t>
            </a:r>
            <a:endParaRPr/>
          </a:p>
          <a:p>
            <a:pPr indent="0" lvl="0" marL="0" rtl="0" algn="l">
              <a:spcBef>
                <a:spcPts val="0"/>
              </a:spcBef>
              <a:spcAft>
                <a:spcPts val="0"/>
              </a:spcAft>
              <a:buClr>
                <a:schemeClr val="dk2"/>
              </a:buClr>
              <a:buSzPts val="1100"/>
              <a:buFont typeface="Arial"/>
              <a:buNone/>
            </a:pPr>
            <a:r>
              <a:rPr lang="en"/>
              <a:t>4. user’s network address – The blockchain network enabled address of the user.</a:t>
            </a:r>
            <a:endParaRPr/>
          </a:p>
          <a:p>
            <a:pPr indent="0" lvl="0" marL="0" rtl="0" algn="l">
              <a:spcBef>
                <a:spcPts val="0"/>
              </a:spcBef>
              <a:spcAft>
                <a:spcPts val="0"/>
              </a:spcAft>
              <a:buClr>
                <a:schemeClr val="dk2"/>
              </a:buClr>
              <a:buSzPts val="1100"/>
              <a:buFont typeface="Arial"/>
              <a:buNone/>
            </a:pPr>
            <a:r>
              <a:rPr lang="en"/>
              <a:t>5. unique name – For listing and Identification Purposes.</a:t>
            </a:r>
            <a:endParaRPr/>
          </a:p>
          <a:p>
            <a:pPr indent="0" lvl="0" marL="0" rtl="0" algn="l">
              <a:spcBef>
                <a:spcPts val="0"/>
              </a:spcBef>
              <a:spcAft>
                <a:spcPts val="0"/>
              </a:spcAft>
              <a:buNone/>
            </a:pPr>
            <a:r>
              <a:t/>
            </a:r>
            <a:endParaRPr/>
          </a:p>
          <a:p>
            <a:pPr indent="0" lvl="0" marL="0" rtl="0" algn="l">
              <a:spcBef>
                <a:spcPts val="0"/>
              </a:spcBef>
              <a:spcAft>
                <a:spcPts val="0"/>
              </a:spcAft>
              <a:buClr>
                <a:schemeClr val="dk2"/>
              </a:buClr>
              <a:buSzPts val="1100"/>
              <a:buFont typeface="Arial"/>
              <a:buNone/>
            </a:pPr>
            <a:r>
              <a:rPr lang="en"/>
              <a:t>• </a:t>
            </a:r>
            <a:r>
              <a:rPr b="1" lang="en"/>
              <a:t>Bloodbag </a:t>
            </a:r>
            <a:r>
              <a:rPr lang="en"/>
              <a:t>– The bloodbag struct holds the information unique to each and every bag</a:t>
            </a:r>
            <a:endParaRPr/>
          </a:p>
          <a:p>
            <a:pPr indent="0" lvl="0" marL="0" rtl="0" algn="l">
              <a:spcBef>
                <a:spcPts val="0"/>
              </a:spcBef>
              <a:spcAft>
                <a:spcPts val="0"/>
              </a:spcAft>
              <a:buClr>
                <a:schemeClr val="dk2"/>
              </a:buClr>
              <a:buSzPts val="1100"/>
              <a:buFont typeface="Arial"/>
              <a:buNone/>
            </a:pPr>
            <a:r>
              <a:rPr lang="en"/>
              <a:t>created/donoted to the blood bank, that enters into our network.</a:t>
            </a:r>
            <a:endParaRPr/>
          </a:p>
          <a:p>
            <a:pPr indent="0" lvl="0" marL="0" rtl="0" algn="l">
              <a:spcBef>
                <a:spcPts val="0"/>
              </a:spcBef>
              <a:spcAft>
                <a:spcPts val="0"/>
              </a:spcAft>
              <a:buClr>
                <a:schemeClr val="dk2"/>
              </a:buClr>
              <a:buSzPts val="1100"/>
              <a:buFont typeface="Arial"/>
              <a:buNone/>
            </a:pPr>
            <a:r>
              <a:rPr lang="en"/>
              <a:t>1. Id - Used for listing and identification purposes</a:t>
            </a:r>
            <a:endParaRPr/>
          </a:p>
          <a:p>
            <a:pPr indent="0" lvl="0" marL="0" rtl="0" algn="l">
              <a:spcBef>
                <a:spcPts val="0"/>
              </a:spcBef>
              <a:spcAft>
                <a:spcPts val="0"/>
              </a:spcAft>
              <a:buClr>
                <a:schemeClr val="dk2"/>
              </a:buClr>
              <a:buSzPts val="1100"/>
              <a:buFont typeface="Arial"/>
              <a:buNone/>
            </a:pPr>
            <a:r>
              <a:rPr lang="en"/>
              <a:t>2. Donation date – It is factored in for the authenticity of the bloodbag created. It</a:t>
            </a:r>
            <a:endParaRPr/>
          </a:p>
          <a:p>
            <a:pPr indent="0" lvl="0" marL="0" rtl="0" algn="l">
              <a:spcBef>
                <a:spcPts val="0"/>
              </a:spcBef>
              <a:spcAft>
                <a:spcPts val="0"/>
              </a:spcAft>
              <a:buClr>
                <a:schemeClr val="dk2"/>
              </a:buClr>
              <a:buSzPts val="1100"/>
              <a:buFont typeface="Arial"/>
              <a:buNone/>
            </a:pPr>
            <a:r>
              <a:rPr lang="en"/>
              <a:t>helps in calculating the expiry date of the blood bag.</a:t>
            </a:r>
            <a:endParaRPr/>
          </a:p>
          <a:p>
            <a:pPr indent="0" lvl="0" marL="0" rtl="0" algn="l">
              <a:spcBef>
                <a:spcPts val="0"/>
              </a:spcBef>
              <a:spcAft>
                <a:spcPts val="0"/>
              </a:spcAft>
              <a:buClr>
                <a:schemeClr val="dk2"/>
              </a:buClr>
              <a:buSzPts val="1100"/>
              <a:buFont typeface="Arial"/>
              <a:buNone/>
            </a:pPr>
            <a:r>
              <a:rPr lang="en"/>
              <a:t>3. Address (Donor) – Used to maintain the link to donor, inorder for the donor</a:t>
            </a:r>
            <a:endParaRPr/>
          </a:p>
          <a:p>
            <a:pPr indent="0" lvl="0" marL="0" rtl="0" algn="l">
              <a:spcBef>
                <a:spcPts val="0"/>
              </a:spcBef>
              <a:spcAft>
                <a:spcPts val="0"/>
              </a:spcAft>
              <a:buClr>
                <a:schemeClr val="dk2"/>
              </a:buClr>
              <a:buSzPts val="1100"/>
              <a:buFont typeface="Arial"/>
              <a:buNone/>
            </a:pPr>
            <a:r>
              <a:rPr lang="en"/>
              <a:t>certificate’s tracking.</a:t>
            </a:r>
            <a:endParaRPr/>
          </a:p>
          <a:p>
            <a:pPr indent="0" lvl="0" marL="0" rtl="0" algn="l">
              <a:spcBef>
                <a:spcPts val="0"/>
              </a:spcBef>
              <a:spcAft>
                <a:spcPts val="0"/>
              </a:spcAft>
              <a:buClr>
                <a:schemeClr val="dk2"/>
              </a:buClr>
              <a:buSzPts val="1100"/>
              <a:buFont typeface="Arial"/>
              <a:buNone/>
            </a:pPr>
            <a:r>
              <a:rPr lang="en"/>
              <a:t>4. Address(bank) – Used for maintaining the relation to the bank that has generated</a:t>
            </a:r>
            <a:endParaRPr/>
          </a:p>
          <a:p>
            <a:pPr indent="0" lvl="0" marL="0" rtl="0" algn="l">
              <a:spcBef>
                <a:spcPts val="0"/>
              </a:spcBef>
              <a:spcAft>
                <a:spcPts val="0"/>
              </a:spcAft>
              <a:buClr>
                <a:schemeClr val="dk2"/>
              </a:buClr>
              <a:buSzPts val="1100"/>
              <a:buFont typeface="Arial"/>
              <a:buNone/>
            </a:pPr>
            <a:r>
              <a:rPr lang="en"/>
              <a:t>the bag.</a:t>
            </a:r>
            <a:endParaRPr/>
          </a:p>
          <a:p>
            <a:pPr indent="0" lvl="0" marL="0" rtl="0" algn="l">
              <a:spcBef>
                <a:spcPts val="0"/>
              </a:spcBef>
              <a:spcAft>
                <a:spcPts val="0"/>
              </a:spcAft>
              <a:buClr>
                <a:schemeClr val="dk2"/>
              </a:buClr>
              <a:buSzPts val="1100"/>
              <a:buFont typeface="Arial"/>
              <a:buNone/>
            </a:pPr>
            <a:r>
              <a:rPr lang="en"/>
              <a:t>5. Blood Group – Used for Medical purposes.</a:t>
            </a:r>
            <a:endParaRPr/>
          </a:p>
          <a:p>
            <a:pPr indent="0" lvl="0" marL="0" rtl="0" algn="l">
              <a:spcBef>
                <a:spcPts val="0"/>
              </a:spcBef>
              <a:spcAft>
                <a:spcPts val="0"/>
              </a:spcAft>
              <a:buClr>
                <a:schemeClr val="dk2"/>
              </a:buClr>
              <a:buSzPts val="1100"/>
              <a:buFont typeface="Arial"/>
              <a:buNone/>
            </a:pPr>
            <a:r>
              <a:rPr lang="en"/>
              <a:t>6. Expiry – Used for secure medical Purposes.</a:t>
            </a:r>
            <a:endParaRPr/>
          </a:p>
          <a:p>
            <a:pPr indent="0" lvl="0" marL="0" rtl="0" algn="l">
              <a:spcBef>
                <a:spcPts val="0"/>
              </a:spcBef>
              <a:spcAft>
                <a:spcPts val="0"/>
              </a:spcAft>
              <a:buClr>
                <a:schemeClr val="dk2"/>
              </a:buClr>
              <a:buSzPts val="1100"/>
              <a:buFont typeface="Arial"/>
              <a:buNone/>
            </a:pPr>
            <a:r>
              <a:rPr lang="en"/>
              <a:t>7. Owner name – Used to track the current dynamic ownership/holder of the bag in</a:t>
            </a:r>
            <a:endParaRPr/>
          </a:p>
          <a:p>
            <a:pPr indent="0" lvl="0" marL="0" rtl="0" algn="l">
              <a:spcBef>
                <a:spcPts val="0"/>
              </a:spcBef>
              <a:spcAft>
                <a:spcPts val="0"/>
              </a:spcAft>
              <a:buClr>
                <a:schemeClr val="dk2"/>
              </a:buClr>
              <a:buSzPts val="1100"/>
              <a:buFont typeface="Arial"/>
              <a:buNone/>
            </a:pPr>
            <a:r>
              <a:rPr lang="en"/>
              <a:t>the system.</a:t>
            </a:r>
            <a:endParaRPr/>
          </a:p>
          <a:p>
            <a:pPr indent="0" lvl="0" marL="0" rtl="0" algn="l">
              <a:spcBef>
                <a:spcPts val="0"/>
              </a:spcBef>
              <a:spcAft>
                <a:spcPts val="0"/>
              </a:spcAft>
              <a:buClr>
                <a:schemeClr val="dk2"/>
              </a:buClr>
              <a:buSzPts val="1100"/>
              <a:buFont typeface="Arial"/>
              <a:buNone/>
            </a:pPr>
            <a:r>
              <a:rPr lang="en"/>
              <a:t>8. Address Owner – Used to track the purchase details for the owner where the</a:t>
            </a:r>
            <a:endParaRPr/>
          </a:p>
          <a:p>
            <a:pPr indent="0" lvl="0" marL="0" rtl="0" algn="l">
              <a:spcBef>
                <a:spcPts val="0"/>
              </a:spcBef>
              <a:spcAft>
                <a:spcPts val="0"/>
              </a:spcAft>
              <a:buClr>
                <a:schemeClr val="dk2"/>
              </a:buClr>
              <a:buSzPts val="1100"/>
              <a:buFont typeface="Arial"/>
              <a:buNone/>
            </a:pPr>
            <a:r>
              <a:rPr lang="en"/>
              <a:t>payment is transacted</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6ea253a6d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6ea253a6d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b="1" lang="en"/>
              <a:t>system administrator </a:t>
            </a:r>
            <a:r>
              <a:rPr lang="en"/>
              <a:t>is responsible for handling the inclusion and removal of banks and hospitals. </a:t>
            </a:r>
            <a:endParaRPr/>
          </a:p>
          <a:p>
            <a:pPr indent="0" lvl="0" marL="0" rtl="0" algn="l">
              <a:spcBef>
                <a:spcPts val="0"/>
              </a:spcBef>
              <a:spcAft>
                <a:spcPts val="0"/>
              </a:spcAft>
              <a:buNone/>
            </a:pPr>
            <a:r>
              <a:rPr lang="en"/>
              <a:t>For instance: if a new blood bank is coming up in a disaster prone area then, the admin can register it into our system using the </a:t>
            </a:r>
            <a:r>
              <a:rPr b="1" lang="en"/>
              <a:t>createBank function</a:t>
            </a:r>
            <a:r>
              <a:rPr lang="en"/>
              <a:t> and similarly for the new hospitals.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System Functions</a:t>
            </a:r>
            <a:r>
              <a:rPr lang="en"/>
              <a:t> are the fucntions that assist the added entities (like banks and hospitals) to properly manage their inventory and keep it updated online in real-time. </a:t>
            </a:r>
            <a:endParaRPr/>
          </a:p>
          <a:p>
            <a:pPr indent="0" lvl="0" marL="0" rtl="0" algn="l">
              <a:spcBef>
                <a:spcPts val="0"/>
              </a:spcBef>
              <a:spcAft>
                <a:spcPts val="0"/>
              </a:spcAft>
              <a:buNone/>
            </a:pPr>
            <a:r>
              <a:rPr lang="en"/>
              <a:t>Instances of system fucntions include: placing the order of the blood bags from one entity to another. For example. A hospital placing order for 2 blood bags of blood group A to a nearby bank. The entire ether payment transaction is secured using the blockchain network and is always real-time.</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84d5dcac4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84d5dcac4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3200"/>
              </a:spcBef>
              <a:spcAft>
                <a:spcPts val="0"/>
              </a:spcAft>
              <a:buClr>
                <a:schemeClr val="dk2"/>
              </a:buClr>
              <a:buSzPts val="1100"/>
              <a:buFont typeface="Arial"/>
              <a:buNone/>
            </a:pPr>
            <a:r>
              <a:rPr lang="en" sz="1600">
                <a:solidFill>
                  <a:schemeClr val="hlink"/>
                </a:solidFill>
                <a:highlight>
                  <a:srgbClr val="FFFFFF"/>
                </a:highlight>
                <a:uFill>
                  <a:noFill/>
                </a:uFill>
                <a:latin typeface="Georgia"/>
                <a:ea typeface="Georgia"/>
                <a:cs typeface="Georgia"/>
                <a:sym typeface="Georgia"/>
                <a:hlinkClick r:id="rId2"/>
              </a:rPr>
              <a:t>Mocha.js</a:t>
            </a:r>
            <a:r>
              <a:rPr lang="en" sz="1600">
                <a:solidFill>
                  <a:schemeClr val="dk2"/>
                </a:solidFill>
                <a:highlight>
                  <a:srgbClr val="FFFFFF"/>
                </a:highlight>
                <a:latin typeface="Georgia"/>
                <a:ea typeface="Georgia"/>
                <a:cs typeface="Georgia"/>
                <a:sym typeface="Georgia"/>
              </a:rPr>
              <a:t>:</a:t>
            </a:r>
            <a:endParaRPr sz="1600">
              <a:solidFill>
                <a:schemeClr val="dk2"/>
              </a:solidFill>
              <a:highlight>
                <a:srgbClr val="FFFFFF"/>
              </a:highlight>
              <a:latin typeface="Georgia"/>
              <a:ea typeface="Georgia"/>
              <a:cs typeface="Georgia"/>
              <a:sym typeface="Georgia"/>
            </a:endParaRPr>
          </a:p>
          <a:p>
            <a:pPr indent="0" lvl="0" marL="0" rtl="0" algn="l">
              <a:lnSpc>
                <a:spcPct val="100000"/>
              </a:lnSpc>
              <a:spcBef>
                <a:spcPts val="3200"/>
              </a:spcBef>
              <a:spcAft>
                <a:spcPts val="0"/>
              </a:spcAft>
              <a:buClr>
                <a:schemeClr val="dk2"/>
              </a:buClr>
              <a:buSzPts val="1100"/>
              <a:buFont typeface="Arial"/>
              <a:buNone/>
            </a:pPr>
            <a:r>
              <a:rPr i="1" lang="en" sz="1600">
                <a:solidFill>
                  <a:schemeClr val="dk2"/>
                </a:solidFill>
                <a:highlight>
                  <a:srgbClr val="FFFFFF"/>
                </a:highlight>
                <a:latin typeface="Georgia"/>
                <a:ea typeface="Georgia"/>
                <a:cs typeface="Georgia"/>
                <a:sym typeface="Georgia"/>
              </a:rPr>
              <a:t>Mocha is a feature-rich JavaScript test framework running on </a:t>
            </a:r>
            <a:r>
              <a:rPr i="1" lang="en" sz="1600">
                <a:solidFill>
                  <a:schemeClr val="hlink"/>
                </a:solidFill>
                <a:highlight>
                  <a:srgbClr val="FFFFFF"/>
                </a:highlight>
                <a:uFill>
                  <a:noFill/>
                </a:uFill>
                <a:latin typeface="Georgia"/>
                <a:ea typeface="Georgia"/>
                <a:cs typeface="Georgia"/>
                <a:sym typeface="Georgia"/>
                <a:hlinkClick r:id="rId3"/>
              </a:rPr>
              <a:t>Node.js</a:t>
            </a:r>
            <a:r>
              <a:rPr i="1" lang="en" sz="1600">
                <a:solidFill>
                  <a:schemeClr val="dk2"/>
                </a:solidFill>
                <a:highlight>
                  <a:srgbClr val="FFFFFF"/>
                </a:highlight>
                <a:latin typeface="Georgia"/>
                <a:ea typeface="Georgia"/>
                <a:cs typeface="Georgia"/>
                <a:sym typeface="Georgia"/>
              </a:rPr>
              <a:t> and in the browser, making asynchronous testing </a:t>
            </a:r>
            <a:r>
              <a:rPr lang="en" sz="1600">
                <a:solidFill>
                  <a:schemeClr val="dk2"/>
                </a:solidFill>
                <a:highlight>
                  <a:srgbClr val="FFFFFF"/>
                </a:highlight>
                <a:latin typeface="Georgia"/>
                <a:ea typeface="Georgia"/>
                <a:cs typeface="Georgia"/>
                <a:sym typeface="Georgia"/>
              </a:rPr>
              <a:t>simple</a:t>
            </a:r>
            <a:r>
              <a:rPr i="1" lang="en" sz="1600">
                <a:solidFill>
                  <a:schemeClr val="dk2"/>
                </a:solidFill>
                <a:highlight>
                  <a:srgbClr val="FFFFFF"/>
                </a:highlight>
                <a:latin typeface="Georgia"/>
                <a:ea typeface="Georgia"/>
                <a:cs typeface="Georgia"/>
                <a:sym typeface="Georgia"/>
              </a:rPr>
              <a:t> and </a:t>
            </a:r>
            <a:r>
              <a:rPr lang="en" sz="1600">
                <a:solidFill>
                  <a:schemeClr val="dk2"/>
                </a:solidFill>
                <a:highlight>
                  <a:srgbClr val="FFFFFF"/>
                </a:highlight>
                <a:latin typeface="Georgia"/>
                <a:ea typeface="Georgia"/>
                <a:cs typeface="Georgia"/>
                <a:sym typeface="Georgia"/>
              </a:rPr>
              <a:t>fun</a:t>
            </a:r>
            <a:r>
              <a:rPr i="1" lang="en" sz="1600">
                <a:solidFill>
                  <a:schemeClr val="dk2"/>
                </a:solidFill>
                <a:highlight>
                  <a:srgbClr val="FFFFFF"/>
                </a:highlight>
                <a:latin typeface="Georgia"/>
                <a:ea typeface="Georgia"/>
                <a:cs typeface="Georgia"/>
                <a:sym typeface="Georgia"/>
              </a:rPr>
              <a:t>. Mocha tests run serially, allowing for flexible and accurate reporting, while mapping uncaught exceptions to the correct test cases. Hosted on </a:t>
            </a:r>
            <a:r>
              <a:rPr i="1" lang="en" sz="1600">
                <a:solidFill>
                  <a:schemeClr val="hlink"/>
                </a:solidFill>
                <a:highlight>
                  <a:srgbClr val="FFFFFF"/>
                </a:highlight>
                <a:uFill>
                  <a:noFill/>
                </a:uFill>
                <a:latin typeface="Georgia"/>
                <a:ea typeface="Georgia"/>
                <a:cs typeface="Georgia"/>
                <a:sym typeface="Georgia"/>
                <a:hlinkClick r:id="rId4"/>
              </a:rPr>
              <a:t>GitHub</a:t>
            </a:r>
            <a:r>
              <a:rPr i="1" lang="en" sz="1600">
                <a:solidFill>
                  <a:schemeClr val="dk2"/>
                </a:solidFill>
                <a:highlight>
                  <a:srgbClr val="FFFFFF"/>
                </a:highlight>
                <a:latin typeface="Georgia"/>
                <a:ea typeface="Georgia"/>
                <a:cs typeface="Georgia"/>
                <a:sym typeface="Georgia"/>
              </a:rPr>
              <a:t>.</a:t>
            </a:r>
            <a:endParaRPr i="1" sz="1600">
              <a:solidFill>
                <a:schemeClr val="dk2"/>
              </a:solidFill>
              <a:highlight>
                <a:srgbClr val="FFFFFF"/>
              </a:highlight>
              <a:latin typeface="Georgia"/>
              <a:ea typeface="Georgia"/>
              <a:cs typeface="Georgia"/>
              <a:sym typeface="Georgia"/>
            </a:endParaRPr>
          </a:p>
          <a:p>
            <a:pPr indent="0" lvl="0" marL="0" rtl="0" algn="l">
              <a:lnSpc>
                <a:spcPct val="100000"/>
              </a:lnSpc>
              <a:spcBef>
                <a:spcPts val="3200"/>
              </a:spcBef>
              <a:spcAft>
                <a:spcPts val="0"/>
              </a:spcAft>
              <a:buClr>
                <a:schemeClr val="dk2"/>
              </a:buClr>
              <a:buSzPts val="1100"/>
              <a:buFont typeface="Arial"/>
              <a:buNone/>
            </a:pPr>
            <a:r>
              <a:rPr lang="en" sz="1600">
                <a:solidFill>
                  <a:schemeClr val="hlink"/>
                </a:solidFill>
                <a:highlight>
                  <a:srgbClr val="FFFFFF"/>
                </a:highlight>
                <a:uFill>
                  <a:noFill/>
                </a:uFill>
                <a:latin typeface="Georgia"/>
                <a:ea typeface="Georgia"/>
                <a:cs typeface="Georgia"/>
                <a:sym typeface="Georgia"/>
                <a:hlinkClick r:id="rId5"/>
              </a:rPr>
              <a:t>Chai.js</a:t>
            </a:r>
            <a:r>
              <a:rPr lang="en" sz="1600">
                <a:solidFill>
                  <a:schemeClr val="dk2"/>
                </a:solidFill>
                <a:highlight>
                  <a:srgbClr val="FFFFFF"/>
                </a:highlight>
                <a:latin typeface="Georgia"/>
                <a:ea typeface="Georgia"/>
                <a:cs typeface="Georgia"/>
                <a:sym typeface="Georgia"/>
              </a:rPr>
              <a:t>:</a:t>
            </a:r>
            <a:endParaRPr sz="1600">
              <a:solidFill>
                <a:schemeClr val="dk2"/>
              </a:solidFill>
              <a:highlight>
                <a:srgbClr val="FFFFFF"/>
              </a:highlight>
              <a:latin typeface="Georgia"/>
              <a:ea typeface="Georgia"/>
              <a:cs typeface="Georgia"/>
              <a:sym typeface="Georgia"/>
            </a:endParaRPr>
          </a:p>
          <a:p>
            <a:pPr indent="0" lvl="0" marL="0" rtl="0" algn="l">
              <a:lnSpc>
                <a:spcPct val="100000"/>
              </a:lnSpc>
              <a:spcBef>
                <a:spcPts val="3200"/>
              </a:spcBef>
              <a:spcAft>
                <a:spcPts val="0"/>
              </a:spcAft>
              <a:buClr>
                <a:schemeClr val="dk2"/>
              </a:buClr>
              <a:buSzPts val="1100"/>
              <a:buFont typeface="Arial"/>
              <a:buNone/>
            </a:pPr>
            <a:r>
              <a:rPr i="1" lang="en" sz="1600">
                <a:solidFill>
                  <a:schemeClr val="dk2"/>
                </a:solidFill>
                <a:highlight>
                  <a:srgbClr val="FFFFFF"/>
                </a:highlight>
                <a:latin typeface="Georgia"/>
                <a:ea typeface="Georgia"/>
                <a:cs typeface="Georgia"/>
                <a:sym typeface="Georgia"/>
              </a:rPr>
              <a:t>Chai is a BDD / TDD assertion library for </a:t>
            </a:r>
            <a:r>
              <a:rPr i="1" lang="en" sz="1600">
                <a:solidFill>
                  <a:schemeClr val="hlink"/>
                </a:solidFill>
                <a:highlight>
                  <a:srgbClr val="FFFFFF"/>
                </a:highlight>
                <a:uFill>
                  <a:noFill/>
                </a:uFill>
                <a:latin typeface="Georgia"/>
                <a:ea typeface="Georgia"/>
                <a:cs typeface="Georgia"/>
                <a:sym typeface="Georgia"/>
                <a:hlinkClick r:id="rId6"/>
              </a:rPr>
              <a:t>node</a:t>
            </a:r>
            <a:r>
              <a:rPr i="1" lang="en" sz="1600">
                <a:solidFill>
                  <a:schemeClr val="dk2"/>
                </a:solidFill>
                <a:highlight>
                  <a:srgbClr val="FFFFFF"/>
                </a:highlight>
                <a:latin typeface="Georgia"/>
                <a:ea typeface="Georgia"/>
                <a:cs typeface="Georgia"/>
                <a:sym typeface="Georgia"/>
              </a:rPr>
              <a:t> and the browser that can be delightfully paired with any javascript testing framework.</a:t>
            </a:r>
            <a:endParaRPr i="1" sz="1600">
              <a:solidFill>
                <a:schemeClr val="dk2"/>
              </a:solidFill>
              <a:highlight>
                <a:srgbClr val="FFFFFF"/>
              </a:highlight>
              <a:latin typeface="Georgia"/>
              <a:ea typeface="Georgia"/>
              <a:cs typeface="Georgia"/>
              <a:sym typeface="Georgia"/>
            </a:endParaRPr>
          </a:p>
          <a:p>
            <a:pPr indent="0" lvl="0" marL="0" rtl="0" algn="l">
              <a:lnSpc>
                <a:spcPct val="100000"/>
              </a:lnSpc>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84d5dcac4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84d5dcac4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84d5dcac4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84d5dcac4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in the previous slide, we added a number of bloodbags to the system, we now check for the integrity of the data stored on the network for those bags. We specifically check for the total count, donation dates, blood groups, ownerships and other various parameters as stated in the structure of a bloodbag.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that is complete we check for the details of the bags donated by a particular donor. After fetching the details of the donor, we verify that the bloodbags donor id matches with that of its actual donor.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84d5dcac4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84d5dcac4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Inorder to test the working of the inventory of a hospital, we first created a test to place an order for a bloodbag for the hospital. Which, in turn will show up in its inventory once the bag is successfully purchased.</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648eaac472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648eaac472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Conclude, our system overall is designed specifically to cater the needs of providing rigidness and reliability in the aspects of trust and working of the entire supply chain. And it is made possible with the inclusion of blockchain. As aforementioned, it takes care of reliability, </a:t>
            </a:r>
            <a:r>
              <a:rPr lang="en"/>
              <a:t>traceability</a:t>
            </a:r>
            <a:r>
              <a:rPr lang="en"/>
              <a:t> and immutability.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Using the </a:t>
            </a:r>
            <a:r>
              <a:rPr lang="en"/>
              <a:t>feature</a:t>
            </a:r>
            <a:r>
              <a:rPr lang="en"/>
              <a:t> of </a:t>
            </a:r>
            <a:r>
              <a:rPr b="1" lang="en"/>
              <a:t>smart contracts</a:t>
            </a:r>
            <a:r>
              <a:rPr b="1" lang="en"/>
              <a:t> </a:t>
            </a:r>
            <a:r>
              <a:rPr lang="en"/>
              <a:t>we can </a:t>
            </a:r>
            <a:r>
              <a:rPr lang="en"/>
              <a:t>successfully</a:t>
            </a:r>
            <a:r>
              <a:rPr lang="en"/>
              <a:t> create a secure method for payment transactions and </a:t>
            </a:r>
            <a:r>
              <a:rPr lang="en"/>
              <a:t>prioritizing</a:t>
            </a:r>
            <a:r>
              <a:rPr lang="en"/>
              <a:t> the dispatch of blood bags with respect to their date of expiration is a factor which helps us alleviate the issue of wastage of blood.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for the future scope, we aim to provide 2 more features:</a:t>
            </a:r>
            <a:endParaRPr/>
          </a:p>
          <a:p>
            <a:pPr indent="-317500" lvl="0" marL="457200" rtl="0" algn="l">
              <a:spcBef>
                <a:spcPts val="0"/>
              </a:spcBef>
              <a:spcAft>
                <a:spcPts val="0"/>
              </a:spcAft>
              <a:buSzPts val="1400"/>
              <a:buAutoNum type="arabicPeriod"/>
            </a:pPr>
            <a:r>
              <a:rPr lang="en"/>
              <a:t>On researching thoroughly regarding the entire process of blood donation, we came across the process of spitting the blood into its core components like: wbcs, rbcs, and platelets (which actually help in increasing the expiration of a bloodbag). We aim to provide support for handling the splitting of the blood.</a:t>
            </a:r>
            <a:endParaRPr/>
          </a:p>
          <a:p>
            <a:pPr indent="-317500" lvl="0" marL="457200" rtl="0" algn="l">
              <a:spcBef>
                <a:spcPts val="0"/>
              </a:spcBef>
              <a:spcAft>
                <a:spcPts val="0"/>
              </a:spcAft>
              <a:buSzPts val="1400"/>
              <a:buAutoNum type="arabicPeriod"/>
            </a:pPr>
            <a:r>
              <a:rPr lang="en"/>
              <a:t>Secondly, banks and hospitals can analyze their work and structure much precisely based on the statistics recorded. We aim to provide a data visualizing feature that will help in analyzing the productivity and recognizing the faulty entities, if any in.</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cb9a0b074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cb9a0b074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Times New Roman"/>
              <a:buAutoNum type="arabicPeriod"/>
            </a:pPr>
            <a:r>
              <a:rPr lang="en" sz="1800">
                <a:solidFill>
                  <a:schemeClr val="dk2"/>
                </a:solidFill>
                <a:latin typeface="Times New Roman"/>
                <a:ea typeface="Times New Roman"/>
                <a:cs typeface="Times New Roman"/>
                <a:sym typeface="Times New Roman"/>
              </a:rPr>
              <a:t>According to an article by the Times of India, there is a tremendous amount of blood being tagged as ‘waste’, approximating to nearly six lakh litres of blood over five years of span, in Maharashtra itself and is disposed of due to ‘improper coordination between the blood banks and hospitals’ with given justification that they expired prior to their use.</a:t>
            </a:r>
            <a:endParaRPr sz="1800">
              <a:solidFill>
                <a:schemeClr val="dk2"/>
              </a:solidFill>
              <a:latin typeface="Times New Roman"/>
              <a:ea typeface="Times New Roman"/>
              <a:cs typeface="Times New Roman"/>
              <a:sym typeface="Times New Roman"/>
            </a:endParaRPr>
          </a:p>
          <a:p>
            <a:pPr indent="0" lvl="0" marL="0" rtl="0" algn="l">
              <a:spcBef>
                <a:spcPts val="0"/>
              </a:spcBef>
              <a:spcAft>
                <a:spcPts val="0"/>
              </a:spcAft>
              <a:buClr>
                <a:schemeClr val="dk2"/>
              </a:buClr>
              <a:buSzPts val="1100"/>
              <a:buFont typeface="Arial"/>
              <a:buNone/>
            </a:pPr>
            <a:r>
              <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AutoNum type="arabicPeriod"/>
            </a:pPr>
            <a:r>
              <a:rPr lang="en" sz="1800">
                <a:solidFill>
                  <a:schemeClr val="dk2"/>
                </a:solidFill>
                <a:latin typeface="Times New Roman"/>
                <a:ea typeface="Times New Roman"/>
                <a:cs typeface="Times New Roman"/>
                <a:sym typeface="Times New Roman"/>
              </a:rPr>
              <a:t>To date there is no artificial replacement for blood.The blood shortage problem is costing thousands of lives annually. There are two key issues contributing to this–</a:t>
            </a:r>
            <a:endParaRPr sz="1800">
              <a:solidFill>
                <a:schemeClr val="dk2"/>
              </a:solidFill>
              <a:latin typeface="Times New Roman"/>
              <a:ea typeface="Times New Roman"/>
              <a:cs typeface="Times New Roman"/>
              <a:sym typeface="Times New Roman"/>
            </a:endParaRPr>
          </a:p>
          <a:p>
            <a:pPr indent="-342900" lvl="0" marL="914400" rtl="0" algn="l">
              <a:spcBef>
                <a:spcPts val="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There is a wastage of 20 percent of the blood collected. It usually happens due to poor management of blood distribution.</a:t>
            </a:r>
            <a:endParaRPr sz="1800">
              <a:solidFill>
                <a:schemeClr val="dk2"/>
              </a:solidFill>
              <a:latin typeface="Times New Roman"/>
              <a:ea typeface="Times New Roman"/>
              <a:cs typeface="Times New Roman"/>
              <a:sym typeface="Times New Roman"/>
            </a:endParaRPr>
          </a:p>
          <a:p>
            <a:pPr indent="-342900" lvl="0" marL="914400" rtl="0" algn="l">
              <a:spcBef>
                <a:spcPts val="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There are people who don’t participate in the regular donation process because they dislike the lack of transparency on how their donation is used later on. Most of them believe the blood is being misused by blood banks and hospitals.</a:t>
            </a:r>
            <a:endParaRPr sz="1800">
              <a:solidFill>
                <a:schemeClr val="dk2"/>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648eaac472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648eaac47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648eaac472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648eaac472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Times New Roman"/>
              <a:buAutoNum type="arabicPeriod"/>
            </a:pPr>
            <a:r>
              <a:rPr lang="en" sz="1800">
                <a:solidFill>
                  <a:schemeClr val="dk2"/>
                </a:solidFill>
                <a:latin typeface="Times New Roman"/>
                <a:ea typeface="Times New Roman"/>
                <a:cs typeface="Times New Roman"/>
                <a:sym typeface="Times New Roman"/>
              </a:rPr>
              <a:t>The inclusion of Blockchain </a:t>
            </a:r>
            <a:r>
              <a:rPr b="1" lang="en" sz="1800">
                <a:solidFill>
                  <a:schemeClr val="dk2"/>
                </a:solidFill>
                <a:latin typeface="Times New Roman"/>
                <a:ea typeface="Times New Roman"/>
                <a:cs typeface="Times New Roman"/>
                <a:sym typeface="Times New Roman"/>
              </a:rPr>
              <a:t>solves the disadvantage of ‘distrust’</a:t>
            </a:r>
            <a:r>
              <a:rPr lang="en" sz="1800">
                <a:solidFill>
                  <a:schemeClr val="dk2"/>
                </a:solidFill>
                <a:latin typeface="Times New Roman"/>
                <a:ea typeface="Times New Roman"/>
                <a:cs typeface="Times New Roman"/>
                <a:sym typeface="Times New Roman"/>
              </a:rPr>
              <a:t>. By providing total transparency to its users.</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AutoNum type="arabicPeriod"/>
            </a:pPr>
            <a:r>
              <a:rPr lang="en" sz="1800">
                <a:solidFill>
                  <a:schemeClr val="dk2"/>
                </a:solidFill>
                <a:latin typeface="Times New Roman"/>
                <a:ea typeface="Times New Roman"/>
                <a:cs typeface="Times New Roman"/>
                <a:sym typeface="Times New Roman"/>
              </a:rPr>
              <a:t>Secondly, all the data on a blockchain is </a:t>
            </a:r>
            <a:r>
              <a:rPr b="1" lang="en" sz="1800">
                <a:solidFill>
                  <a:schemeClr val="dk2"/>
                </a:solidFill>
                <a:latin typeface="Times New Roman"/>
                <a:ea typeface="Times New Roman"/>
                <a:cs typeface="Times New Roman"/>
                <a:sym typeface="Times New Roman"/>
              </a:rPr>
              <a:t>stored securely</a:t>
            </a:r>
            <a:r>
              <a:rPr lang="en" sz="1800">
                <a:solidFill>
                  <a:schemeClr val="dk2"/>
                </a:solidFill>
                <a:latin typeface="Times New Roman"/>
                <a:ea typeface="Times New Roman"/>
                <a:cs typeface="Times New Roman"/>
                <a:sym typeface="Times New Roman"/>
              </a:rPr>
              <a:t> through cryptographic hash function and the </a:t>
            </a:r>
            <a:r>
              <a:rPr b="1" lang="en" sz="1800">
                <a:solidFill>
                  <a:schemeClr val="dk2"/>
                </a:solidFill>
                <a:latin typeface="Times New Roman"/>
                <a:ea typeface="Times New Roman"/>
                <a:cs typeface="Times New Roman"/>
                <a:sym typeface="Times New Roman"/>
              </a:rPr>
              <a:t>ledger is owned and shared </a:t>
            </a:r>
            <a:r>
              <a:rPr lang="en" sz="1800">
                <a:solidFill>
                  <a:schemeClr val="dk2"/>
                </a:solidFill>
                <a:latin typeface="Times New Roman"/>
                <a:ea typeface="Times New Roman"/>
                <a:cs typeface="Times New Roman"/>
                <a:sym typeface="Times New Roman"/>
              </a:rPr>
              <a:t>by each node in the network. This makes it very difficult for any intruder to manipulate the ledger data, ensuring protection against any possible mutations or fraudulent manipulation of the data stored insofar.</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AutoNum type="arabicPeriod"/>
            </a:pPr>
            <a:r>
              <a:rPr lang="en" sz="1800">
                <a:solidFill>
                  <a:schemeClr val="dk2"/>
                </a:solidFill>
                <a:latin typeface="Times New Roman"/>
                <a:ea typeface="Times New Roman"/>
                <a:cs typeface="Times New Roman"/>
                <a:sym typeface="Times New Roman"/>
              </a:rPr>
              <a:t>Blockchain helps the system to </a:t>
            </a:r>
            <a:r>
              <a:rPr b="1" lang="en" sz="1800">
                <a:solidFill>
                  <a:schemeClr val="dk2"/>
                </a:solidFill>
                <a:latin typeface="Times New Roman"/>
                <a:ea typeface="Times New Roman"/>
                <a:cs typeface="Times New Roman"/>
                <a:sym typeface="Times New Roman"/>
              </a:rPr>
              <a:t>track the time and place</a:t>
            </a:r>
            <a:r>
              <a:rPr lang="en" sz="1800">
                <a:solidFill>
                  <a:schemeClr val="dk2"/>
                </a:solidFill>
                <a:latin typeface="Times New Roman"/>
                <a:ea typeface="Times New Roman"/>
                <a:cs typeface="Times New Roman"/>
                <a:sym typeface="Times New Roman"/>
              </a:rPr>
              <a:t> of disposals of blood bags, thus holding entities responsible which will lead to </a:t>
            </a:r>
            <a:r>
              <a:rPr b="1" lang="en" sz="1800">
                <a:solidFill>
                  <a:schemeClr val="dk2"/>
                </a:solidFill>
                <a:latin typeface="Times New Roman"/>
                <a:ea typeface="Times New Roman"/>
                <a:cs typeface="Times New Roman"/>
                <a:sym typeface="Times New Roman"/>
              </a:rPr>
              <a:t>proper management.</a:t>
            </a:r>
            <a:r>
              <a:rPr lang="en" sz="1800">
                <a:solidFill>
                  <a:schemeClr val="dk2"/>
                </a:solidFill>
                <a:latin typeface="Times New Roman"/>
                <a:ea typeface="Times New Roman"/>
                <a:cs typeface="Times New Roman"/>
                <a:sym typeface="Times New Roman"/>
              </a:rPr>
              <a:t>  </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AutoNum type="arabicPeriod"/>
            </a:pPr>
            <a:r>
              <a:rPr lang="en" sz="1800">
                <a:solidFill>
                  <a:schemeClr val="dk2"/>
                </a:solidFill>
                <a:latin typeface="Times New Roman"/>
                <a:ea typeface="Times New Roman"/>
                <a:cs typeface="Times New Roman"/>
                <a:sym typeface="Times New Roman"/>
              </a:rPr>
              <a:t>Our solution also provides a remedial strategy for improper </a:t>
            </a:r>
            <a:r>
              <a:rPr b="1" lang="en" sz="1800">
                <a:solidFill>
                  <a:schemeClr val="dk2"/>
                </a:solidFill>
                <a:latin typeface="Times New Roman"/>
                <a:ea typeface="Times New Roman"/>
                <a:cs typeface="Times New Roman"/>
                <a:sym typeface="Times New Roman"/>
              </a:rPr>
              <a:t>waste management</a:t>
            </a:r>
            <a:r>
              <a:rPr lang="en" sz="1800">
                <a:solidFill>
                  <a:schemeClr val="dk2"/>
                </a:solidFill>
                <a:latin typeface="Times New Roman"/>
                <a:ea typeface="Times New Roman"/>
                <a:cs typeface="Times New Roman"/>
                <a:sym typeface="Times New Roman"/>
              </a:rPr>
              <a:t>, which is one of the factors that deter donors away from this system. Using the data uploaded on the BC network, the internal entities can have access to the transparent data and consequently prioritize the process of dispatching the blood bags that are nearing its expiry.</a:t>
            </a:r>
            <a:endParaRPr sz="1800">
              <a:solidFill>
                <a:schemeClr val="dk2"/>
              </a:solidFill>
              <a:latin typeface="Times New Roman"/>
              <a:ea typeface="Times New Roman"/>
              <a:cs typeface="Times New Roman"/>
              <a:sym typeface="Times New Roman"/>
            </a:endParaRPr>
          </a:p>
          <a:p>
            <a:pPr indent="0" lvl="0" marL="0" rtl="0" algn="l">
              <a:spcBef>
                <a:spcPts val="16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6fc2fea05f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6fc2fea05f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6fc2fea05f_6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6fc2fea05f_6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6fc2fea05f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6fc2fea05f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84d5dcac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84d5dcac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648eaac47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648eaac47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706450" y="630225"/>
            <a:ext cx="7783500" cy="2976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Validity and Integrity Check in Supply Chain Management using BlockChain</a:t>
            </a:r>
            <a:endParaRPr/>
          </a:p>
        </p:txBody>
      </p:sp>
      <p:sp>
        <p:nvSpPr>
          <p:cNvPr id="73" name="Google Shape;73;p13"/>
          <p:cNvSpPr txBox="1"/>
          <p:nvPr>
            <p:ph idx="1" type="subTitle"/>
          </p:nvPr>
        </p:nvSpPr>
        <p:spPr>
          <a:xfrm>
            <a:off x="2158442" y="3275625"/>
            <a:ext cx="6331500" cy="1241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latin typeface="Times New Roman"/>
                <a:ea typeface="Times New Roman"/>
                <a:cs typeface="Times New Roman"/>
                <a:sym typeface="Times New Roman"/>
              </a:rPr>
              <a:t>Blood SCM</a:t>
            </a:r>
            <a:endParaRPr b="1" sz="2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4" name="Shape 134"/>
        <p:cNvGrpSpPr/>
        <p:nvPr/>
      </p:nvGrpSpPr>
      <p:grpSpPr>
        <a:xfrm>
          <a:off x="0" y="0"/>
          <a:ext cx="0" cy="0"/>
          <a:chOff x="0" y="0"/>
          <a:chExt cx="0" cy="0"/>
        </a:xfrm>
      </p:grpSpPr>
      <p:sp>
        <p:nvSpPr>
          <p:cNvPr id="135" name="Google Shape;135;p22"/>
          <p:cNvSpPr txBox="1"/>
          <p:nvPr>
            <p:ph idx="4294967295" type="title"/>
          </p:nvPr>
        </p:nvSpPr>
        <p:spPr>
          <a:xfrm>
            <a:off x="1864525" y="0"/>
            <a:ext cx="7279500" cy="679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3600">
                <a:solidFill>
                  <a:srgbClr val="FFFFFF"/>
                </a:solidFill>
              </a:rPr>
              <a:t>Block Transactions</a:t>
            </a:r>
            <a:endParaRPr sz="2400">
              <a:solidFill>
                <a:srgbClr val="FFFFFF"/>
              </a:solidFill>
            </a:endParaRPr>
          </a:p>
        </p:txBody>
      </p:sp>
      <p:sp>
        <p:nvSpPr>
          <p:cNvPr id="136" name="Google Shape;136;p22"/>
          <p:cNvSpPr txBox="1"/>
          <p:nvPr/>
        </p:nvSpPr>
        <p:spPr>
          <a:xfrm>
            <a:off x="1918100" y="679200"/>
            <a:ext cx="7040100" cy="4282200"/>
          </a:xfrm>
          <a:prstGeom prst="rect">
            <a:avLst/>
          </a:prstGeom>
          <a:noFill/>
          <a:ln>
            <a:noFill/>
          </a:ln>
        </p:spPr>
        <p:txBody>
          <a:bodyPr anchorCtr="0" anchor="t" bIns="91425" lIns="91425" spcFirstLastPara="1" rIns="91425" wrap="square" tIns="91425">
            <a:noAutofit/>
          </a:bodyPr>
          <a:lstStyle/>
          <a:p>
            <a:pPr indent="0" lvl="0" marL="0" rtl="0" algn="just">
              <a:lnSpc>
                <a:spcPct val="75000"/>
              </a:lnSpc>
              <a:spcBef>
                <a:spcPts val="0"/>
              </a:spcBef>
              <a:spcAft>
                <a:spcPts val="0"/>
              </a:spcAft>
              <a:buNone/>
            </a:pPr>
            <a:r>
              <a:rPr b="1" lang="en" sz="1700">
                <a:latin typeface="Raleway"/>
                <a:ea typeface="Raleway"/>
                <a:cs typeface="Raleway"/>
                <a:sym typeface="Raleway"/>
              </a:rPr>
              <a:t>Blood Donation : </a:t>
            </a:r>
            <a:endParaRPr b="1" sz="1700">
              <a:latin typeface="Raleway"/>
              <a:ea typeface="Raleway"/>
              <a:cs typeface="Raleway"/>
              <a:sym typeface="Raleway"/>
            </a:endParaRPr>
          </a:p>
          <a:p>
            <a:pPr indent="-336550" lvl="0" marL="457200" rtl="0" algn="just">
              <a:lnSpc>
                <a:spcPct val="75000"/>
              </a:lnSpc>
              <a:spcBef>
                <a:spcPts val="0"/>
              </a:spcBef>
              <a:spcAft>
                <a:spcPts val="0"/>
              </a:spcAft>
              <a:buClr>
                <a:srgbClr val="FFFFFF"/>
              </a:buClr>
              <a:buSzPts val="1700"/>
              <a:buFont typeface="Raleway"/>
              <a:buChar char="-"/>
            </a:pPr>
            <a:r>
              <a:rPr lang="en" sz="1700">
                <a:solidFill>
                  <a:srgbClr val="FFFFFF"/>
                </a:solidFill>
                <a:latin typeface="Raleway"/>
                <a:ea typeface="Raleway"/>
                <a:cs typeface="Raleway"/>
                <a:sym typeface="Raleway"/>
              </a:rPr>
              <a:t>A certificate will be created for donated bags which can be tracked.</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rPr b="1" lang="en" sz="1700">
                <a:latin typeface="Raleway"/>
                <a:ea typeface="Raleway"/>
                <a:cs typeface="Raleway"/>
                <a:sym typeface="Raleway"/>
              </a:rPr>
              <a:t>Blood Collection Centre : </a:t>
            </a:r>
            <a:endParaRPr b="1" sz="1700">
              <a:latin typeface="Raleway"/>
              <a:ea typeface="Raleway"/>
              <a:cs typeface="Raleway"/>
              <a:sym typeface="Raleway"/>
            </a:endParaRPr>
          </a:p>
          <a:p>
            <a:pPr indent="-336550" lvl="0" marL="457200" rtl="0" algn="just">
              <a:lnSpc>
                <a:spcPct val="75000"/>
              </a:lnSpc>
              <a:spcBef>
                <a:spcPts val="0"/>
              </a:spcBef>
              <a:spcAft>
                <a:spcPts val="0"/>
              </a:spcAft>
              <a:buClr>
                <a:srgbClr val="FFFFFF"/>
              </a:buClr>
              <a:buSzPts val="1700"/>
              <a:buFont typeface="Raleway"/>
              <a:buChar char="-"/>
            </a:pPr>
            <a:r>
              <a:rPr lang="en" sz="1700">
                <a:solidFill>
                  <a:srgbClr val="FFFFFF"/>
                </a:solidFill>
                <a:latin typeface="Raleway"/>
                <a:ea typeface="Raleway"/>
                <a:cs typeface="Raleway"/>
                <a:sym typeface="Raleway"/>
              </a:rPr>
              <a:t>Addition of blood bag with a unique Bag_id field and parameters whenever a </a:t>
            </a:r>
            <a:r>
              <a:rPr lang="en" sz="1700">
                <a:solidFill>
                  <a:srgbClr val="FFFFFF"/>
                </a:solidFill>
                <a:latin typeface="Raleway"/>
                <a:ea typeface="Raleway"/>
                <a:cs typeface="Raleway"/>
                <a:sym typeface="Raleway"/>
              </a:rPr>
              <a:t>blood bag</a:t>
            </a:r>
            <a:r>
              <a:rPr lang="en" sz="1700">
                <a:solidFill>
                  <a:srgbClr val="FFFFFF"/>
                </a:solidFill>
                <a:latin typeface="Raleway"/>
                <a:ea typeface="Raleway"/>
                <a:cs typeface="Raleway"/>
                <a:sym typeface="Raleway"/>
              </a:rPr>
              <a:t> will be donated.</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rPr b="1" lang="en" sz="1700">
                <a:latin typeface="Raleway"/>
                <a:ea typeface="Raleway"/>
                <a:cs typeface="Raleway"/>
                <a:sym typeface="Raleway"/>
              </a:rPr>
              <a:t>Testing &amp; Processing : </a:t>
            </a:r>
            <a:endParaRPr b="1" sz="1700">
              <a:latin typeface="Raleway"/>
              <a:ea typeface="Raleway"/>
              <a:cs typeface="Raleway"/>
              <a:sym typeface="Raleway"/>
            </a:endParaRPr>
          </a:p>
          <a:p>
            <a:pPr indent="-336550" lvl="0" marL="457200" rtl="0" algn="just">
              <a:lnSpc>
                <a:spcPct val="75000"/>
              </a:lnSpc>
              <a:spcBef>
                <a:spcPts val="0"/>
              </a:spcBef>
              <a:spcAft>
                <a:spcPts val="0"/>
              </a:spcAft>
              <a:buClr>
                <a:srgbClr val="FFFFFF"/>
              </a:buClr>
              <a:buSzPts val="1700"/>
              <a:buFont typeface="Raleway"/>
              <a:buChar char="-"/>
            </a:pPr>
            <a:r>
              <a:rPr lang="en" sz="1700">
                <a:solidFill>
                  <a:srgbClr val="FFFFFF"/>
                </a:solidFill>
                <a:latin typeface="Raleway"/>
                <a:ea typeface="Raleway"/>
                <a:cs typeface="Raleway"/>
                <a:sym typeface="Raleway"/>
              </a:rPr>
              <a:t>Splitting of Blood to RBCs, WBCs, Platelets, Plasma.</a:t>
            </a:r>
            <a:endParaRPr sz="1700">
              <a:solidFill>
                <a:srgbClr val="FFFFFF"/>
              </a:solidFill>
              <a:latin typeface="Raleway"/>
              <a:ea typeface="Raleway"/>
              <a:cs typeface="Raleway"/>
              <a:sym typeface="Raleway"/>
            </a:endParaRPr>
          </a:p>
          <a:p>
            <a:pPr indent="-336550" lvl="0" marL="457200" rtl="0" algn="just">
              <a:lnSpc>
                <a:spcPct val="75000"/>
              </a:lnSpc>
              <a:spcBef>
                <a:spcPts val="0"/>
              </a:spcBef>
              <a:spcAft>
                <a:spcPts val="0"/>
              </a:spcAft>
              <a:buClr>
                <a:srgbClr val="FFFFFF"/>
              </a:buClr>
              <a:buSzPts val="1700"/>
              <a:buFont typeface="Raleway"/>
              <a:buChar char="-"/>
            </a:pPr>
            <a:r>
              <a:rPr lang="en" sz="1700">
                <a:solidFill>
                  <a:srgbClr val="FFFFFF"/>
                </a:solidFill>
                <a:latin typeface="Raleway"/>
                <a:ea typeface="Raleway"/>
                <a:cs typeface="Raleway"/>
                <a:sym typeface="Raleway"/>
              </a:rPr>
              <a:t>Addition of Expiry &amp; Unique ID fields for components of Blood.</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rPr b="1" lang="en" sz="1700">
                <a:latin typeface="Raleway"/>
                <a:ea typeface="Raleway"/>
                <a:cs typeface="Raleway"/>
                <a:sym typeface="Raleway"/>
              </a:rPr>
              <a:t>Storage (In-house/Out-house) :</a:t>
            </a:r>
            <a:endParaRPr b="1" sz="1700">
              <a:latin typeface="Raleway"/>
              <a:ea typeface="Raleway"/>
              <a:cs typeface="Raleway"/>
              <a:sym typeface="Raleway"/>
            </a:endParaRPr>
          </a:p>
          <a:p>
            <a:pPr indent="-336550" lvl="0" marL="457200" rtl="0" algn="just">
              <a:lnSpc>
                <a:spcPct val="75000"/>
              </a:lnSpc>
              <a:spcBef>
                <a:spcPts val="0"/>
              </a:spcBef>
              <a:spcAft>
                <a:spcPts val="0"/>
              </a:spcAft>
              <a:buClr>
                <a:srgbClr val="FFFFFF"/>
              </a:buClr>
              <a:buSzPts val="1700"/>
              <a:buFont typeface="Raleway"/>
              <a:buChar char="-"/>
            </a:pPr>
            <a:r>
              <a:rPr lang="en" sz="1700">
                <a:solidFill>
                  <a:srgbClr val="FFFFFF"/>
                </a:solidFill>
                <a:latin typeface="Raleway"/>
                <a:ea typeface="Raleway"/>
                <a:cs typeface="Raleway"/>
                <a:sym typeface="Raleway"/>
              </a:rPr>
              <a:t>Temperature </a:t>
            </a:r>
            <a:r>
              <a:rPr lang="en" sz="1700">
                <a:solidFill>
                  <a:srgbClr val="FFFFFF"/>
                </a:solidFill>
                <a:latin typeface="Raleway"/>
                <a:ea typeface="Raleway"/>
                <a:cs typeface="Raleway"/>
                <a:sym typeface="Raleway"/>
              </a:rPr>
              <a:t>Regulation &amp; </a:t>
            </a:r>
            <a:r>
              <a:rPr lang="en" sz="1700">
                <a:solidFill>
                  <a:srgbClr val="FFFFFF"/>
                </a:solidFill>
                <a:latin typeface="Raleway"/>
                <a:ea typeface="Raleway"/>
                <a:cs typeface="Raleway"/>
                <a:sym typeface="Raleway"/>
              </a:rPr>
              <a:t>Preservation of Blood Lifetime.</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rPr b="1" lang="en" sz="1700">
                <a:latin typeface="Raleway"/>
                <a:ea typeface="Raleway"/>
                <a:cs typeface="Raleway"/>
                <a:sym typeface="Raleway"/>
              </a:rPr>
              <a:t>Hospital :</a:t>
            </a:r>
            <a:endParaRPr b="1" sz="1700">
              <a:latin typeface="Raleway"/>
              <a:ea typeface="Raleway"/>
              <a:cs typeface="Raleway"/>
              <a:sym typeface="Raleway"/>
            </a:endParaRPr>
          </a:p>
          <a:p>
            <a:pPr indent="-336550" lvl="0" marL="457200" rtl="0" algn="just">
              <a:lnSpc>
                <a:spcPct val="75000"/>
              </a:lnSpc>
              <a:spcBef>
                <a:spcPts val="0"/>
              </a:spcBef>
              <a:spcAft>
                <a:spcPts val="0"/>
              </a:spcAft>
              <a:buClr>
                <a:srgbClr val="FFFFFF"/>
              </a:buClr>
              <a:buSzPts val="1700"/>
              <a:buFont typeface="Raleway"/>
              <a:buChar char="-"/>
            </a:pPr>
            <a:r>
              <a:rPr lang="en" sz="1700">
                <a:solidFill>
                  <a:srgbClr val="FFFFFF"/>
                </a:solidFill>
                <a:latin typeface="Raleway"/>
                <a:ea typeface="Raleway"/>
                <a:cs typeface="Raleway"/>
                <a:sym typeface="Raleway"/>
              </a:rPr>
              <a:t>Manual Updation for Blood Availability, Usage Status &amp; emergency calls.</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t/>
            </a:r>
            <a:endParaRPr sz="1700">
              <a:solidFill>
                <a:srgbClr val="FFFFFF"/>
              </a:solidFill>
              <a:latin typeface="Raleway"/>
              <a:ea typeface="Raleway"/>
              <a:cs typeface="Raleway"/>
              <a:sym typeface="Raleway"/>
            </a:endParaRPr>
          </a:p>
          <a:p>
            <a:pPr indent="0" lvl="0" marL="0" rtl="0" algn="just">
              <a:lnSpc>
                <a:spcPct val="75000"/>
              </a:lnSpc>
              <a:spcBef>
                <a:spcPts val="0"/>
              </a:spcBef>
              <a:spcAft>
                <a:spcPts val="0"/>
              </a:spcAft>
              <a:buNone/>
            </a:pPr>
            <a:r>
              <a:rPr b="1" lang="en" sz="1700">
                <a:latin typeface="Raleway"/>
                <a:ea typeface="Raleway"/>
                <a:cs typeface="Raleway"/>
                <a:sym typeface="Raleway"/>
              </a:rPr>
              <a:t>Expiration &amp; </a:t>
            </a:r>
            <a:r>
              <a:rPr b="1" lang="en" sz="1700">
                <a:latin typeface="Raleway"/>
                <a:ea typeface="Raleway"/>
                <a:cs typeface="Raleway"/>
                <a:sym typeface="Raleway"/>
              </a:rPr>
              <a:t>Change</a:t>
            </a:r>
            <a:r>
              <a:rPr b="1" lang="en" sz="1700">
                <a:latin typeface="Raleway"/>
                <a:ea typeface="Raleway"/>
                <a:cs typeface="Raleway"/>
                <a:sym typeface="Raleway"/>
              </a:rPr>
              <a:t> in Ownership Status will be validated in every stage.</a:t>
            </a:r>
            <a:endParaRPr b="1" sz="1700">
              <a:latin typeface="Raleway"/>
              <a:ea typeface="Raleway"/>
              <a:cs typeface="Raleway"/>
              <a:sym typeface="Raleway"/>
            </a:endParaRPr>
          </a:p>
        </p:txBody>
      </p:sp>
      <p:pic>
        <p:nvPicPr>
          <p:cNvPr id="137" name="Google Shape;137;p22"/>
          <p:cNvPicPr preferRelativeResize="0"/>
          <p:nvPr/>
        </p:nvPicPr>
        <p:blipFill>
          <a:blip r:embed="rId3">
            <a:alphaModFix/>
          </a:blip>
          <a:stretch>
            <a:fillRect/>
          </a:stretch>
        </p:blipFill>
        <p:spPr>
          <a:xfrm>
            <a:off x="0" y="0"/>
            <a:ext cx="1864525" cy="5143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3"/>
          <p:cNvSpPr txBox="1"/>
          <p:nvPr/>
        </p:nvSpPr>
        <p:spPr>
          <a:xfrm>
            <a:off x="4605625" y="144125"/>
            <a:ext cx="4288200" cy="7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latin typeface="Raleway"/>
                <a:ea typeface="Raleway"/>
                <a:cs typeface="Raleway"/>
                <a:sym typeface="Raleway"/>
              </a:rPr>
              <a:t>Methods and Implementation</a:t>
            </a:r>
            <a:endParaRPr sz="3600">
              <a:latin typeface="Raleway"/>
              <a:ea typeface="Raleway"/>
              <a:cs typeface="Raleway"/>
              <a:sym typeface="Raleway"/>
            </a:endParaRPr>
          </a:p>
          <a:p>
            <a:pPr indent="0" lvl="0" marL="0" rtl="0" algn="l">
              <a:spcBef>
                <a:spcPts val="0"/>
              </a:spcBef>
              <a:spcAft>
                <a:spcPts val="0"/>
              </a:spcAft>
              <a:buNone/>
            </a:pPr>
            <a:r>
              <a:t/>
            </a:r>
            <a:endParaRPr>
              <a:latin typeface="Raleway"/>
              <a:ea typeface="Raleway"/>
              <a:cs typeface="Raleway"/>
              <a:sym typeface="Raleway"/>
            </a:endParaRPr>
          </a:p>
        </p:txBody>
      </p:sp>
      <p:sp>
        <p:nvSpPr>
          <p:cNvPr id="143" name="Google Shape;143;p23"/>
          <p:cNvSpPr txBox="1"/>
          <p:nvPr/>
        </p:nvSpPr>
        <p:spPr>
          <a:xfrm>
            <a:off x="5332175" y="1615263"/>
            <a:ext cx="3000000" cy="14253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800">
                <a:solidFill>
                  <a:schemeClr val="dk2"/>
                </a:solidFill>
                <a:latin typeface="Raleway"/>
                <a:ea typeface="Raleway"/>
                <a:cs typeface="Raleway"/>
                <a:sym typeface="Raleway"/>
              </a:rPr>
              <a:t>Our system primarily uses these 6 mappings in solidity to keep an easy track of the details and latest transactions.</a:t>
            </a:r>
            <a:endParaRPr sz="1800"/>
          </a:p>
        </p:txBody>
      </p:sp>
      <p:pic>
        <p:nvPicPr>
          <p:cNvPr id="144" name="Google Shape;144;p23"/>
          <p:cNvPicPr preferRelativeResize="0"/>
          <p:nvPr/>
        </p:nvPicPr>
        <p:blipFill>
          <a:blip r:embed="rId3">
            <a:alphaModFix/>
          </a:blip>
          <a:stretch>
            <a:fillRect/>
          </a:stretch>
        </p:blipFill>
        <p:spPr>
          <a:xfrm>
            <a:off x="194975" y="1589900"/>
            <a:ext cx="4187925" cy="1476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4"/>
          <p:cNvSpPr txBox="1"/>
          <p:nvPr/>
        </p:nvSpPr>
        <p:spPr>
          <a:xfrm>
            <a:off x="4666125" y="1331275"/>
            <a:ext cx="4410600" cy="35163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a:latin typeface="Raleway"/>
                <a:ea typeface="Raleway"/>
                <a:cs typeface="Raleway"/>
                <a:sym typeface="Raleway"/>
              </a:rPr>
              <a:t>Every system has to use a type of data structure that is efficient enough to handle the application of the system and suffice with its use-case. Our system comprises of two different ‘structs’</a:t>
            </a:r>
            <a:endParaRPr>
              <a:latin typeface="Raleway"/>
              <a:ea typeface="Raleway"/>
              <a:cs typeface="Raleway"/>
              <a:sym typeface="Raleway"/>
            </a:endParaRPr>
          </a:p>
          <a:p>
            <a:pPr indent="0" lvl="0" marL="0" rtl="0" algn="just">
              <a:spcBef>
                <a:spcPts val="0"/>
              </a:spcBef>
              <a:spcAft>
                <a:spcPts val="0"/>
              </a:spcAft>
              <a:buNone/>
            </a:pPr>
            <a:r>
              <a:t/>
            </a:r>
            <a:endParaRPr>
              <a:latin typeface="Raleway"/>
              <a:ea typeface="Raleway"/>
              <a:cs typeface="Raleway"/>
              <a:sym typeface="Raleway"/>
            </a:endParaRPr>
          </a:p>
          <a:p>
            <a:pPr indent="-317500" lvl="0" marL="457200" rtl="0" algn="just">
              <a:spcBef>
                <a:spcPts val="0"/>
              </a:spcBef>
              <a:spcAft>
                <a:spcPts val="0"/>
              </a:spcAft>
              <a:buSzPts val="1400"/>
              <a:buFont typeface="Raleway"/>
              <a:buChar char="➔"/>
            </a:pPr>
            <a:r>
              <a:rPr b="1" lang="en">
                <a:latin typeface="Raleway"/>
                <a:ea typeface="Raleway"/>
                <a:cs typeface="Raleway"/>
                <a:sym typeface="Raleway"/>
              </a:rPr>
              <a:t>User </a:t>
            </a:r>
            <a:r>
              <a:rPr lang="en">
                <a:latin typeface="Raleway"/>
                <a:ea typeface="Raleway"/>
                <a:cs typeface="Raleway"/>
                <a:sym typeface="Raleway"/>
              </a:rPr>
              <a:t>– The user struct is a skeleton holding certain parameters for each and every user that is registered on our network. </a:t>
            </a:r>
            <a:endParaRPr>
              <a:latin typeface="Raleway"/>
              <a:ea typeface="Raleway"/>
              <a:cs typeface="Raleway"/>
              <a:sym typeface="Raleway"/>
            </a:endParaRPr>
          </a:p>
          <a:p>
            <a:pPr indent="0" lvl="0" marL="0" rtl="0" algn="just">
              <a:spcBef>
                <a:spcPts val="0"/>
              </a:spcBef>
              <a:spcAft>
                <a:spcPts val="0"/>
              </a:spcAft>
              <a:buNone/>
            </a:pPr>
            <a:r>
              <a:t/>
            </a:r>
            <a:endParaRPr>
              <a:latin typeface="Raleway"/>
              <a:ea typeface="Raleway"/>
              <a:cs typeface="Raleway"/>
              <a:sym typeface="Raleway"/>
            </a:endParaRPr>
          </a:p>
          <a:p>
            <a:pPr indent="-317500" lvl="0" marL="457200" rtl="0" algn="just">
              <a:spcBef>
                <a:spcPts val="0"/>
              </a:spcBef>
              <a:spcAft>
                <a:spcPts val="0"/>
              </a:spcAft>
              <a:buSzPts val="1400"/>
              <a:buFont typeface="Raleway"/>
              <a:buChar char="➔"/>
            </a:pPr>
            <a:r>
              <a:rPr b="1" lang="en">
                <a:latin typeface="Raleway"/>
                <a:ea typeface="Raleway"/>
                <a:cs typeface="Raleway"/>
                <a:sym typeface="Raleway"/>
              </a:rPr>
              <a:t>Bloodbag </a:t>
            </a:r>
            <a:r>
              <a:rPr lang="en">
                <a:latin typeface="Raleway"/>
                <a:ea typeface="Raleway"/>
                <a:cs typeface="Raleway"/>
                <a:sym typeface="Raleway"/>
              </a:rPr>
              <a:t>– The bloodbag struct holds the information unique to each and every bag created/donated to the blood bank, that enters into our network.</a:t>
            </a:r>
            <a:endParaRPr>
              <a:latin typeface="Raleway"/>
              <a:ea typeface="Raleway"/>
              <a:cs typeface="Raleway"/>
              <a:sym typeface="Raleway"/>
            </a:endParaRPr>
          </a:p>
        </p:txBody>
      </p:sp>
      <p:sp>
        <p:nvSpPr>
          <p:cNvPr id="150" name="Google Shape;150;p24"/>
          <p:cNvSpPr txBox="1"/>
          <p:nvPr/>
        </p:nvSpPr>
        <p:spPr>
          <a:xfrm>
            <a:off x="4572000" y="144125"/>
            <a:ext cx="4572000" cy="7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latin typeface="Raleway"/>
                <a:ea typeface="Raleway"/>
                <a:cs typeface="Raleway"/>
                <a:sym typeface="Raleway"/>
              </a:rPr>
              <a:t>Methods and Implementation</a:t>
            </a:r>
            <a:endParaRPr sz="2800">
              <a:latin typeface="Raleway"/>
              <a:ea typeface="Raleway"/>
              <a:cs typeface="Raleway"/>
              <a:sym typeface="Raleway"/>
            </a:endParaRPr>
          </a:p>
          <a:p>
            <a:pPr indent="0" lvl="0" marL="0" rtl="0" algn="l">
              <a:spcBef>
                <a:spcPts val="0"/>
              </a:spcBef>
              <a:spcAft>
                <a:spcPts val="0"/>
              </a:spcAft>
              <a:buNone/>
            </a:pPr>
            <a:r>
              <a:t/>
            </a:r>
            <a:endParaRPr>
              <a:latin typeface="Raleway"/>
              <a:ea typeface="Raleway"/>
              <a:cs typeface="Raleway"/>
              <a:sym typeface="Raleway"/>
            </a:endParaRPr>
          </a:p>
        </p:txBody>
      </p:sp>
      <p:pic>
        <p:nvPicPr>
          <p:cNvPr id="151" name="Google Shape;151;p24"/>
          <p:cNvPicPr preferRelativeResize="0"/>
          <p:nvPr/>
        </p:nvPicPr>
        <p:blipFill>
          <a:blip r:embed="rId3">
            <a:alphaModFix/>
          </a:blip>
          <a:stretch>
            <a:fillRect/>
          </a:stretch>
        </p:blipFill>
        <p:spPr>
          <a:xfrm>
            <a:off x="535775" y="645200"/>
            <a:ext cx="3394850" cy="3992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5"/>
          <p:cNvSpPr txBox="1"/>
          <p:nvPr/>
        </p:nvSpPr>
        <p:spPr>
          <a:xfrm>
            <a:off x="372000" y="904600"/>
            <a:ext cx="8400000" cy="3789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a:latin typeface="Raleway"/>
                <a:ea typeface="Raleway"/>
                <a:cs typeface="Raleway"/>
                <a:sym typeface="Raleway"/>
              </a:rPr>
              <a:t>The functions used by the network are:</a:t>
            </a:r>
            <a:endParaRPr>
              <a:latin typeface="Raleway"/>
              <a:ea typeface="Raleway"/>
              <a:cs typeface="Raleway"/>
              <a:sym typeface="Raleway"/>
            </a:endParaRPr>
          </a:p>
          <a:p>
            <a:pPr indent="-317500" lvl="0" marL="457200" rtl="0" algn="just">
              <a:lnSpc>
                <a:spcPct val="115000"/>
              </a:lnSpc>
              <a:spcBef>
                <a:spcPts val="0"/>
              </a:spcBef>
              <a:spcAft>
                <a:spcPts val="0"/>
              </a:spcAft>
              <a:buSzPts val="1400"/>
              <a:buFont typeface="Lato"/>
              <a:buChar char="➔"/>
            </a:pPr>
            <a:r>
              <a:rPr b="1" lang="en">
                <a:latin typeface="Raleway"/>
                <a:ea typeface="Raleway"/>
                <a:cs typeface="Raleway"/>
                <a:sym typeface="Raleway"/>
              </a:rPr>
              <a:t>Admin Functions:</a:t>
            </a:r>
            <a:r>
              <a:rPr lang="en">
                <a:latin typeface="Raleway"/>
                <a:ea typeface="Raleway"/>
                <a:cs typeface="Raleway"/>
                <a:sym typeface="Raleway"/>
              </a:rPr>
              <a:t> These are the functions designed for the admin panel to carry out the backend tasks. Namely:</a:t>
            </a:r>
            <a:endParaRPr>
              <a:latin typeface="Raleway"/>
              <a:ea typeface="Raleway"/>
              <a:cs typeface="Raleway"/>
              <a:sym typeface="Raleway"/>
            </a:endParaRPr>
          </a:p>
          <a:p>
            <a:pPr indent="-317500" lvl="1" marL="914400" rtl="0" algn="just">
              <a:lnSpc>
                <a:spcPct val="115000"/>
              </a:lnSpc>
              <a:spcBef>
                <a:spcPts val="0"/>
              </a:spcBef>
              <a:spcAft>
                <a:spcPts val="0"/>
              </a:spcAft>
              <a:buSzPts val="1400"/>
              <a:buFont typeface="Raleway"/>
              <a:buChar char="◆"/>
            </a:pPr>
            <a:r>
              <a:rPr lang="en" u="sng">
                <a:latin typeface="Raleway"/>
                <a:ea typeface="Raleway"/>
                <a:cs typeface="Raleway"/>
                <a:sym typeface="Raleway"/>
              </a:rPr>
              <a:t>createBank</a:t>
            </a:r>
            <a:r>
              <a:rPr lang="en">
                <a:latin typeface="Raleway"/>
                <a:ea typeface="Raleway"/>
                <a:cs typeface="Raleway"/>
                <a:sym typeface="Raleway"/>
              </a:rPr>
              <a:t> – The admin will assign the registration ‘creation’ of every blood bank.</a:t>
            </a:r>
            <a:endParaRPr>
              <a:latin typeface="Raleway"/>
              <a:ea typeface="Raleway"/>
              <a:cs typeface="Raleway"/>
              <a:sym typeface="Raleway"/>
            </a:endParaRPr>
          </a:p>
          <a:p>
            <a:pPr indent="-317500" lvl="1" marL="914400" rtl="0" algn="just">
              <a:lnSpc>
                <a:spcPct val="115000"/>
              </a:lnSpc>
              <a:spcBef>
                <a:spcPts val="0"/>
              </a:spcBef>
              <a:spcAft>
                <a:spcPts val="0"/>
              </a:spcAft>
              <a:buSzPts val="1400"/>
              <a:buFont typeface="Raleway"/>
              <a:buChar char="◆"/>
            </a:pPr>
            <a:r>
              <a:rPr lang="en" u="sng">
                <a:latin typeface="Raleway"/>
                <a:ea typeface="Raleway"/>
                <a:cs typeface="Raleway"/>
                <a:sym typeface="Raleway"/>
              </a:rPr>
              <a:t>createHosp</a:t>
            </a:r>
            <a:r>
              <a:rPr lang="en">
                <a:latin typeface="Raleway"/>
                <a:ea typeface="Raleway"/>
                <a:cs typeface="Raleway"/>
                <a:sym typeface="Raleway"/>
              </a:rPr>
              <a:t> – The admin will handle the registrations for every hospital that get affiliated with our network.</a:t>
            </a:r>
            <a:endParaRPr>
              <a:latin typeface="Raleway"/>
              <a:ea typeface="Raleway"/>
              <a:cs typeface="Raleway"/>
              <a:sym typeface="Raleway"/>
            </a:endParaRPr>
          </a:p>
          <a:p>
            <a:pPr indent="0" lvl="0" marL="457200" rtl="0" algn="just">
              <a:lnSpc>
                <a:spcPct val="115000"/>
              </a:lnSpc>
              <a:spcBef>
                <a:spcPts val="0"/>
              </a:spcBef>
              <a:spcAft>
                <a:spcPts val="0"/>
              </a:spcAft>
              <a:buNone/>
            </a:pPr>
            <a:r>
              <a:t/>
            </a:r>
            <a:endParaRPr>
              <a:latin typeface="Raleway"/>
              <a:ea typeface="Raleway"/>
              <a:cs typeface="Raleway"/>
              <a:sym typeface="Raleway"/>
            </a:endParaRPr>
          </a:p>
          <a:p>
            <a:pPr indent="-317500" lvl="0" marL="457200" rtl="0" algn="just">
              <a:lnSpc>
                <a:spcPct val="115000"/>
              </a:lnSpc>
              <a:spcBef>
                <a:spcPts val="0"/>
              </a:spcBef>
              <a:spcAft>
                <a:spcPts val="0"/>
              </a:spcAft>
              <a:buSzPts val="1400"/>
              <a:buFont typeface="Lato"/>
              <a:buChar char="➔"/>
            </a:pPr>
            <a:r>
              <a:rPr b="1" lang="en">
                <a:latin typeface="Raleway"/>
                <a:ea typeface="Raleway"/>
                <a:cs typeface="Raleway"/>
                <a:sym typeface="Raleway"/>
              </a:rPr>
              <a:t>System Functions</a:t>
            </a:r>
            <a:r>
              <a:rPr lang="en">
                <a:latin typeface="Raleway"/>
                <a:ea typeface="Raleway"/>
                <a:cs typeface="Raleway"/>
                <a:sym typeface="Raleway"/>
              </a:rPr>
              <a:t>: The system will perform certain desired operations for the registered entities. For example </a:t>
            </a:r>
            <a:endParaRPr>
              <a:latin typeface="Raleway"/>
              <a:ea typeface="Raleway"/>
              <a:cs typeface="Raleway"/>
              <a:sym typeface="Raleway"/>
            </a:endParaRPr>
          </a:p>
          <a:p>
            <a:pPr indent="-317500" lvl="1" marL="914400" rtl="0" algn="just">
              <a:lnSpc>
                <a:spcPct val="115000"/>
              </a:lnSpc>
              <a:spcBef>
                <a:spcPts val="0"/>
              </a:spcBef>
              <a:spcAft>
                <a:spcPts val="0"/>
              </a:spcAft>
              <a:buSzPts val="1400"/>
              <a:buFont typeface="Raleway"/>
              <a:buChar char="◆"/>
            </a:pPr>
            <a:r>
              <a:rPr lang="en" u="sng">
                <a:latin typeface="Raleway"/>
                <a:ea typeface="Raleway"/>
                <a:cs typeface="Raleway"/>
                <a:sym typeface="Raleway"/>
              </a:rPr>
              <a:t>createBloodbag</a:t>
            </a:r>
            <a:r>
              <a:rPr lang="en">
                <a:latin typeface="Raleway"/>
                <a:ea typeface="Raleway"/>
                <a:cs typeface="Raleway"/>
                <a:sym typeface="Raleway"/>
              </a:rPr>
              <a:t> – The banks on receiving the the donations made by the donor, will log in to their systems and register the details on the blood bag.</a:t>
            </a:r>
            <a:endParaRPr>
              <a:latin typeface="Raleway"/>
              <a:ea typeface="Raleway"/>
              <a:cs typeface="Raleway"/>
              <a:sym typeface="Raleway"/>
            </a:endParaRPr>
          </a:p>
          <a:p>
            <a:pPr indent="-317500" lvl="1" marL="914400" rtl="0" algn="just">
              <a:lnSpc>
                <a:spcPct val="115000"/>
              </a:lnSpc>
              <a:spcBef>
                <a:spcPts val="0"/>
              </a:spcBef>
              <a:spcAft>
                <a:spcPts val="0"/>
              </a:spcAft>
              <a:buSzPts val="1400"/>
              <a:buFont typeface="Raleway"/>
              <a:buChar char="◆"/>
            </a:pPr>
            <a:r>
              <a:rPr lang="en" u="sng">
                <a:latin typeface="Raleway"/>
                <a:ea typeface="Raleway"/>
                <a:cs typeface="Raleway"/>
                <a:sym typeface="Raleway"/>
              </a:rPr>
              <a:t>h_placeOrder</a:t>
            </a:r>
            <a:r>
              <a:rPr lang="en">
                <a:latin typeface="Raleway"/>
                <a:ea typeface="Raleway"/>
                <a:cs typeface="Raleway"/>
                <a:sym typeface="Raleway"/>
              </a:rPr>
              <a:t> – The hospitals, when in need of new blood bags, will order for the purchase of </a:t>
            </a:r>
            <a:r>
              <a:rPr lang="en">
                <a:latin typeface="Raleway"/>
                <a:ea typeface="Raleway"/>
                <a:cs typeface="Raleway"/>
                <a:sym typeface="Raleway"/>
              </a:rPr>
              <a:t>blood bags</a:t>
            </a:r>
            <a:r>
              <a:rPr lang="en">
                <a:latin typeface="Raleway"/>
                <a:ea typeface="Raleway"/>
                <a:cs typeface="Raleway"/>
                <a:sym typeface="Raleway"/>
              </a:rPr>
              <a:t> from the nearby Banks and other Hospitals. This transaction will be validated and performed securely through this function.</a:t>
            </a:r>
            <a:endParaRPr>
              <a:latin typeface="Raleway"/>
              <a:ea typeface="Raleway"/>
              <a:cs typeface="Raleway"/>
              <a:sym typeface="Raleway"/>
            </a:endParaRPr>
          </a:p>
        </p:txBody>
      </p:sp>
      <p:sp>
        <p:nvSpPr>
          <p:cNvPr id="157" name="Google Shape;157;p25"/>
          <p:cNvSpPr txBox="1"/>
          <p:nvPr>
            <p:ph type="title"/>
          </p:nvPr>
        </p:nvSpPr>
        <p:spPr>
          <a:xfrm>
            <a:off x="311700" y="200700"/>
            <a:ext cx="8520600" cy="63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chemeClr val="dk1"/>
                </a:solidFill>
              </a:rPr>
              <a:t>Major Functions </a:t>
            </a:r>
            <a:endParaRPr sz="36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pic>
        <p:nvPicPr>
          <p:cNvPr id="162" name="Google Shape;162;p26"/>
          <p:cNvPicPr preferRelativeResize="0"/>
          <p:nvPr/>
        </p:nvPicPr>
        <p:blipFill rotWithShape="1">
          <a:blip r:embed="rId3">
            <a:alphaModFix/>
          </a:blip>
          <a:srcRect b="40541" l="3089" r="59326" t="2971"/>
          <a:stretch/>
        </p:blipFill>
        <p:spPr>
          <a:xfrm>
            <a:off x="0" y="0"/>
            <a:ext cx="9144000" cy="5143500"/>
          </a:xfrm>
          <a:prstGeom prst="rect">
            <a:avLst/>
          </a:prstGeom>
          <a:noFill/>
          <a:ln>
            <a:noFill/>
          </a:ln>
        </p:spPr>
      </p:pic>
      <p:sp>
        <p:nvSpPr>
          <p:cNvPr id="163" name="Google Shape;163;p26"/>
          <p:cNvSpPr txBox="1"/>
          <p:nvPr>
            <p:ph idx="4294967295" type="title"/>
          </p:nvPr>
        </p:nvSpPr>
        <p:spPr>
          <a:xfrm>
            <a:off x="5633125" y="2227700"/>
            <a:ext cx="3448500" cy="937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chemeClr val="dk1"/>
                </a:solidFill>
              </a:rPr>
              <a:t>Deployment Test using Mocha and Chai</a:t>
            </a:r>
            <a:endParaRPr sz="1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Google Shape;168;p27"/>
          <p:cNvPicPr preferRelativeResize="0"/>
          <p:nvPr/>
        </p:nvPicPr>
        <p:blipFill>
          <a:blip r:embed="rId3">
            <a:alphaModFix/>
          </a:blip>
          <a:stretch>
            <a:fillRect/>
          </a:stretch>
        </p:blipFill>
        <p:spPr>
          <a:xfrm>
            <a:off x="0" y="0"/>
            <a:ext cx="9143999" cy="5143501"/>
          </a:xfrm>
          <a:prstGeom prst="rect">
            <a:avLst/>
          </a:prstGeom>
          <a:noFill/>
          <a:ln>
            <a:noFill/>
          </a:ln>
        </p:spPr>
      </p:pic>
      <p:sp>
        <p:nvSpPr>
          <p:cNvPr id="169" name="Google Shape;169;p27"/>
          <p:cNvSpPr txBox="1"/>
          <p:nvPr/>
        </p:nvSpPr>
        <p:spPr>
          <a:xfrm>
            <a:off x="5250650" y="321475"/>
            <a:ext cx="85800" cy="3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70" name="Google Shape;170;p27"/>
          <p:cNvSpPr txBox="1"/>
          <p:nvPr/>
        </p:nvSpPr>
        <p:spPr>
          <a:xfrm>
            <a:off x="5079200" y="407200"/>
            <a:ext cx="3589800" cy="8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Raleway"/>
                <a:ea typeface="Raleway"/>
                <a:cs typeface="Raleway"/>
                <a:sym typeface="Raleway"/>
              </a:rPr>
              <a:t>Creating Test Data before performing tests</a:t>
            </a:r>
            <a:endParaRPr b="1" sz="2000">
              <a:solidFill>
                <a:schemeClr val="dk1"/>
              </a:solidFill>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8"/>
          <p:cNvSpPr txBox="1"/>
          <p:nvPr/>
        </p:nvSpPr>
        <p:spPr>
          <a:xfrm>
            <a:off x="5250650" y="321475"/>
            <a:ext cx="85800" cy="3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76" name="Google Shape;176;p28"/>
          <p:cNvPicPr preferRelativeResize="0"/>
          <p:nvPr/>
        </p:nvPicPr>
        <p:blipFill>
          <a:blip r:embed="rId3">
            <a:alphaModFix/>
          </a:blip>
          <a:stretch>
            <a:fillRect/>
          </a:stretch>
        </p:blipFill>
        <p:spPr>
          <a:xfrm>
            <a:off x="0" y="8300"/>
            <a:ext cx="9144001" cy="5143501"/>
          </a:xfrm>
          <a:prstGeom prst="rect">
            <a:avLst/>
          </a:prstGeom>
          <a:noFill/>
          <a:ln>
            <a:noFill/>
          </a:ln>
        </p:spPr>
      </p:pic>
      <p:sp>
        <p:nvSpPr>
          <p:cNvPr id="177" name="Google Shape;177;p28"/>
          <p:cNvSpPr txBox="1"/>
          <p:nvPr/>
        </p:nvSpPr>
        <p:spPr>
          <a:xfrm>
            <a:off x="5196075" y="3098600"/>
            <a:ext cx="3589800" cy="102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Raleway"/>
                <a:ea typeface="Raleway"/>
                <a:cs typeface="Raleway"/>
                <a:sym typeface="Raleway"/>
              </a:rPr>
              <a:t>Tests: </a:t>
            </a:r>
            <a:endParaRPr b="1" sz="2000">
              <a:solidFill>
                <a:schemeClr val="dk1"/>
              </a:solidFill>
              <a:latin typeface="Raleway"/>
              <a:ea typeface="Raleway"/>
              <a:cs typeface="Raleway"/>
              <a:sym typeface="Raleway"/>
            </a:endParaRPr>
          </a:p>
          <a:p>
            <a:pPr indent="-355600" lvl="0" marL="457200" rtl="0" algn="l">
              <a:spcBef>
                <a:spcPts val="0"/>
              </a:spcBef>
              <a:spcAft>
                <a:spcPts val="0"/>
              </a:spcAft>
              <a:buClr>
                <a:schemeClr val="dk1"/>
              </a:buClr>
              <a:buSzPts val="2000"/>
              <a:buFont typeface="Raleway"/>
              <a:buAutoNum type="arabicPeriod"/>
            </a:pPr>
            <a:r>
              <a:rPr b="1" lang="en" sz="2000">
                <a:solidFill>
                  <a:schemeClr val="dk1"/>
                </a:solidFill>
                <a:latin typeface="Raleway"/>
                <a:ea typeface="Raleway"/>
                <a:cs typeface="Raleway"/>
                <a:sym typeface="Raleway"/>
              </a:rPr>
              <a:t>Bag Creation </a:t>
            </a:r>
            <a:endParaRPr b="1" sz="2000">
              <a:solidFill>
                <a:schemeClr val="dk1"/>
              </a:solidFill>
              <a:latin typeface="Raleway"/>
              <a:ea typeface="Raleway"/>
              <a:cs typeface="Raleway"/>
              <a:sym typeface="Raleway"/>
            </a:endParaRPr>
          </a:p>
          <a:p>
            <a:pPr indent="-355600" lvl="0" marL="457200" rtl="0" algn="l">
              <a:spcBef>
                <a:spcPts val="0"/>
              </a:spcBef>
              <a:spcAft>
                <a:spcPts val="0"/>
              </a:spcAft>
              <a:buClr>
                <a:schemeClr val="dk1"/>
              </a:buClr>
              <a:buSzPts val="2000"/>
              <a:buFont typeface="Raleway"/>
              <a:buAutoNum type="arabicPeriod"/>
            </a:pPr>
            <a:r>
              <a:rPr b="1" lang="en" sz="2000">
                <a:solidFill>
                  <a:schemeClr val="dk1"/>
                </a:solidFill>
                <a:latin typeface="Raleway"/>
                <a:ea typeface="Raleway"/>
                <a:cs typeface="Raleway"/>
                <a:sym typeface="Raleway"/>
              </a:rPr>
              <a:t>Fetching Donor’s Bags</a:t>
            </a:r>
            <a:endParaRPr b="1" sz="2000">
              <a:solidFill>
                <a:schemeClr val="dk1"/>
              </a:solidFill>
              <a:latin typeface="Raleway"/>
              <a:ea typeface="Raleway"/>
              <a:cs typeface="Raleway"/>
              <a:sym typeface="Ralew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9"/>
          <p:cNvSpPr txBox="1"/>
          <p:nvPr/>
        </p:nvSpPr>
        <p:spPr>
          <a:xfrm>
            <a:off x="5250650" y="321475"/>
            <a:ext cx="85800" cy="3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83" name="Google Shape;183;p2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84" name="Google Shape;184;p29"/>
          <p:cNvSpPr txBox="1"/>
          <p:nvPr/>
        </p:nvSpPr>
        <p:spPr>
          <a:xfrm>
            <a:off x="5650625" y="2636025"/>
            <a:ext cx="3329100" cy="108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Raleway"/>
                <a:ea typeface="Raleway"/>
                <a:cs typeface="Raleway"/>
                <a:sym typeface="Raleway"/>
              </a:rPr>
              <a:t>Test:</a:t>
            </a:r>
            <a:endParaRPr b="1" sz="2000">
              <a:solidFill>
                <a:schemeClr val="dk1"/>
              </a:solidFill>
              <a:latin typeface="Raleway"/>
              <a:ea typeface="Raleway"/>
              <a:cs typeface="Raleway"/>
              <a:sym typeface="Raleway"/>
            </a:endParaRPr>
          </a:p>
          <a:p>
            <a:pPr indent="0" lvl="0" marL="0" rtl="0" algn="l">
              <a:spcBef>
                <a:spcPts val="0"/>
              </a:spcBef>
              <a:spcAft>
                <a:spcPts val="0"/>
              </a:spcAft>
              <a:buNone/>
            </a:pPr>
            <a:r>
              <a:rPr b="1" lang="en" sz="2000">
                <a:solidFill>
                  <a:schemeClr val="dk1"/>
                </a:solidFill>
                <a:latin typeface="Raleway"/>
                <a:ea typeface="Raleway"/>
                <a:cs typeface="Raleway"/>
                <a:sym typeface="Raleway"/>
              </a:rPr>
              <a:t>To display local inventory of a Hospital.</a:t>
            </a:r>
            <a:endParaRPr b="1" sz="2000">
              <a:solidFill>
                <a:schemeClr val="dk1"/>
              </a:solidFill>
              <a:latin typeface="Raleway"/>
              <a:ea typeface="Raleway"/>
              <a:cs typeface="Raleway"/>
              <a:sym typeface="Raleway"/>
            </a:endParaRPr>
          </a:p>
        </p:txBody>
      </p:sp>
      <p:sp>
        <p:nvSpPr>
          <p:cNvPr id="185" name="Google Shape;185;p29"/>
          <p:cNvSpPr txBox="1"/>
          <p:nvPr/>
        </p:nvSpPr>
        <p:spPr>
          <a:xfrm>
            <a:off x="4854175" y="321475"/>
            <a:ext cx="3329100" cy="75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Raleway"/>
                <a:ea typeface="Raleway"/>
                <a:cs typeface="Raleway"/>
                <a:sym typeface="Raleway"/>
              </a:rPr>
              <a:t>Placing an order before testing.</a:t>
            </a:r>
            <a:endParaRPr b="1" sz="2000">
              <a:solidFill>
                <a:schemeClr val="dk1"/>
              </a:solidFill>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89" name="Shape 189"/>
        <p:cNvGrpSpPr/>
        <p:nvPr/>
      </p:nvGrpSpPr>
      <p:grpSpPr>
        <a:xfrm>
          <a:off x="0" y="0"/>
          <a:ext cx="0" cy="0"/>
          <a:chOff x="0" y="0"/>
          <a:chExt cx="0" cy="0"/>
        </a:xfrm>
      </p:grpSpPr>
      <p:sp>
        <p:nvSpPr>
          <p:cNvPr id="190" name="Google Shape;190;p30"/>
          <p:cNvSpPr txBox="1"/>
          <p:nvPr/>
        </p:nvSpPr>
        <p:spPr>
          <a:xfrm>
            <a:off x="815075" y="112425"/>
            <a:ext cx="7209300" cy="60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FFFFFF"/>
                </a:solidFill>
                <a:latin typeface="Raleway"/>
                <a:ea typeface="Raleway"/>
                <a:cs typeface="Raleway"/>
                <a:sym typeface="Raleway"/>
              </a:rPr>
              <a:t>Conclusion and Future Scope</a:t>
            </a:r>
            <a:endParaRPr b="1" sz="3600">
              <a:solidFill>
                <a:srgbClr val="FFFFFF"/>
              </a:solidFill>
              <a:latin typeface="Raleway"/>
              <a:ea typeface="Raleway"/>
              <a:cs typeface="Raleway"/>
              <a:sym typeface="Raleway"/>
            </a:endParaRPr>
          </a:p>
        </p:txBody>
      </p:sp>
      <p:sp>
        <p:nvSpPr>
          <p:cNvPr id="191" name="Google Shape;191;p30"/>
          <p:cNvSpPr txBox="1"/>
          <p:nvPr/>
        </p:nvSpPr>
        <p:spPr>
          <a:xfrm>
            <a:off x="455425" y="736350"/>
            <a:ext cx="8367600" cy="1567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800">
                <a:solidFill>
                  <a:srgbClr val="FFFFFF"/>
                </a:solidFill>
                <a:latin typeface="Raleway"/>
                <a:ea typeface="Raleway"/>
                <a:cs typeface="Raleway"/>
                <a:sym typeface="Raleway"/>
              </a:rPr>
              <a:t>I</a:t>
            </a:r>
            <a:r>
              <a:rPr lang="en" sz="1800">
                <a:solidFill>
                  <a:srgbClr val="FFFFFF"/>
                </a:solidFill>
                <a:latin typeface="Raleway"/>
                <a:ea typeface="Raleway"/>
                <a:cs typeface="Raleway"/>
                <a:sym typeface="Raleway"/>
              </a:rPr>
              <a:t>n our proposed model we have improved the SCM by implementing it using Blockchain. It takes care of </a:t>
            </a:r>
            <a:r>
              <a:rPr b="1" lang="en" sz="1800">
                <a:latin typeface="Raleway"/>
                <a:ea typeface="Raleway"/>
                <a:cs typeface="Raleway"/>
                <a:sym typeface="Raleway"/>
              </a:rPr>
              <a:t>reliability, traceability, </a:t>
            </a:r>
            <a:r>
              <a:rPr lang="en" sz="1800">
                <a:solidFill>
                  <a:srgbClr val="FFFFFF"/>
                </a:solidFill>
                <a:latin typeface="Raleway"/>
                <a:ea typeface="Raleway"/>
                <a:cs typeface="Raleway"/>
                <a:sym typeface="Raleway"/>
              </a:rPr>
              <a:t>and</a:t>
            </a:r>
            <a:r>
              <a:rPr b="1" lang="en" sz="1800">
                <a:latin typeface="Raleway"/>
                <a:ea typeface="Raleway"/>
                <a:cs typeface="Raleway"/>
                <a:sym typeface="Raleway"/>
              </a:rPr>
              <a:t> immutability</a:t>
            </a:r>
            <a:r>
              <a:rPr lang="en" sz="1800">
                <a:solidFill>
                  <a:srgbClr val="FFFFFF"/>
                </a:solidFill>
                <a:latin typeface="Raleway"/>
                <a:ea typeface="Raleway"/>
                <a:cs typeface="Raleway"/>
                <a:sym typeface="Raleway"/>
              </a:rPr>
              <a:t>. </a:t>
            </a:r>
            <a:endParaRPr sz="1800">
              <a:solidFill>
                <a:srgbClr val="FFFFFF"/>
              </a:solidFill>
              <a:latin typeface="Raleway"/>
              <a:ea typeface="Raleway"/>
              <a:cs typeface="Raleway"/>
              <a:sym typeface="Raleway"/>
            </a:endParaRPr>
          </a:p>
          <a:p>
            <a:pPr indent="0" lvl="0" marL="0" rtl="0" algn="just">
              <a:spcBef>
                <a:spcPts val="1000"/>
              </a:spcBef>
              <a:spcAft>
                <a:spcPts val="0"/>
              </a:spcAft>
              <a:buNone/>
            </a:pPr>
            <a:r>
              <a:rPr lang="en" sz="1800">
                <a:solidFill>
                  <a:srgbClr val="FFFFFF"/>
                </a:solidFill>
                <a:latin typeface="Raleway"/>
                <a:ea typeface="Raleway"/>
                <a:cs typeface="Raleway"/>
                <a:sym typeface="Raleway"/>
              </a:rPr>
              <a:t>The </a:t>
            </a:r>
            <a:r>
              <a:rPr b="1" lang="en" sz="1800">
                <a:latin typeface="Raleway"/>
                <a:ea typeface="Raleway"/>
                <a:cs typeface="Raleway"/>
                <a:sym typeface="Raleway"/>
              </a:rPr>
              <a:t>security of transaction </a:t>
            </a:r>
            <a:r>
              <a:rPr lang="en" sz="1800">
                <a:solidFill>
                  <a:srgbClr val="FFFFFF"/>
                </a:solidFill>
                <a:latin typeface="Raleway"/>
                <a:ea typeface="Raleway"/>
                <a:cs typeface="Raleway"/>
                <a:sym typeface="Raleway"/>
              </a:rPr>
              <a:t>and</a:t>
            </a:r>
            <a:r>
              <a:rPr b="1" lang="en" sz="1800">
                <a:latin typeface="Raleway"/>
                <a:ea typeface="Raleway"/>
                <a:cs typeface="Raleway"/>
                <a:sym typeface="Raleway"/>
              </a:rPr>
              <a:t> waste management</a:t>
            </a:r>
            <a:r>
              <a:rPr lang="en" sz="1800">
                <a:solidFill>
                  <a:srgbClr val="FFFFFF"/>
                </a:solidFill>
                <a:latin typeface="Raleway"/>
                <a:ea typeface="Raleway"/>
                <a:cs typeface="Raleway"/>
                <a:sym typeface="Raleway"/>
              </a:rPr>
              <a:t> factors have been taken care of by including </a:t>
            </a:r>
            <a:r>
              <a:rPr b="1" lang="en" sz="1800">
                <a:latin typeface="Raleway"/>
                <a:ea typeface="Raleway"/>
                <a:cs typeface="Raleway"/>
                <a:sym typeface="Raleway"/>
              </a:rPr>
              <a:t>smart contracts</a:t>
            </a:r>
            <a:r>
              <a:rPr lang="en" sz="1800">
                <a:solidFill>
                  <a:srgbClr val="FFFFFF"/>
                </a:solidFill>
                <a:latin typeface="Raleway"/>
                <a:ea typeface="Raleway"/>
                <a:cs typeface="Raleway"/>
                <a:sym typeface="Raleway"/>
              </a:rPr>
              <a:t> and deploying near to expiration blood first processes respectively. </a:t>
            </a:r>
            <a:endParaRPr sz="1800">
              <a:solidFill>
                <a:srgbClr val="FFFFFF"/>
              </a:solidFill>
              <a:latin typeface="Raleway"/>
              <a:ea typeface="Raleway"/>
              <a:cs typeface="Raleway"/>
              <a:sym typeface="Raleway"/>
            </a:endParaRPr>
          </a:p>
          <a:p>
            <a:pPr indent="457200" lvl="0" marL="0" rtl="0" algn="just">
              <a:spcBef>
                <a:spcPts val="1000"/>
              </a:spcBef>
              <a:spcAft>
                <a:spcPts val="0"/>
              </a:spcAft>
              <a:buNone/>
            </a:pPr>
            <a:r>
              <a:t/>
            </a:r>
            <a:endParaRPr sz="1800">
              <a:solidFill>
                <a:srgbClr val="FFFFFF"/>
              </a:solidFill>
              <a:latin typeface="Raleway"/>
              <a:ea typeface="Raleway"/>
              <a:cs typeface="Raleway"/>
              <a:sym typeface="Raleway"/>
            </a:endParaRPr>
          </a:p>
          <a:p>
            <a:pPr indent="457200" lvl="0" marL="0" rtl="0" algn="just">
              <a:spcBef>
                <a:spcPts val="0"/>
              </a:spcBef>
              <a:spcAft>
                <a:spcPts val="0"/>
              </a:spcAft>
              <a:buNone/>
            </a:pPr>
            <a:r>
              <a:t/>
            </a:r>
            <a:endParaRPr sz="1800">
              <a:solidFill>
                <a:srgbClr val="FFFFFF"/>
              </a:solidFill>
              <a:latin typeface="Raleway"/>
              <a:ea typeface="Raleway"/>
              <a:cs typeface="Raleway"/>
              <a:sym typeface="Raleway"/>
            </a:endParaRPr>
          </a:p>
        </p:txBody>
      </p:sp>
      <p:pic>
        <p:nvPicPr>
          <p:cNvPr id="192" name="Google Shape;192;p30"/>
          <p:cNvPicPr preferRelativeResize="0"/>
          <p:nvPr/>
        </p:nvPicPr>
        <p:blipFill>
          <a:blip r:embed="rId3">
            <a:alphaModFix/>
          </a:blip>
          <a:stretch>
            <a:fillRect/>
          </a:stretch>
        </p:blipFill>
        <p:spPr>
          <a:xfrm>
            <a:off x="7758275" y="3150375"/>
            <a:ext cx="1064750" cy="1656951"/>
          </a:xfrm>
          <a:prstGeom prst="rect">
            <a:avLst/>
          </a:prstGeom>
          <a:noFill/>
          <a:ln>
            <a:noFill/>
          </a:ln>
        </p:spPr>
      </p:pic>
      <p:sp>
        <p:nvSpPr>
          <p:cNvPr id="193" name="Google Shape;193;p30"/>
          <p:cNvSpPr txBox="1"/>
          <p:nvPr/>
        </p:nvSpPr>
        <p:spPr>
          <a:xfrm>
            <a:off x="489050" y="2323575"/>
            <a:ext cx="7162200" cy="2564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2"/>
              </a:buClr>
              <a:buSzPts val="1100"/>
              <a:buFont typeface="Arial"/>
              <a:buNone/>
            </a:pPr>
            <a:r>
              <a:rPr lang="en" sz="1800">
                <a:solidFill>
                  <a:schemeClr val="lt1"/>
                </a:solidFill>
                <a:latin typeface="Raleway"/>
                <a:ea typeface="Raleway"/>
                <a:cs typeface="Raleway"/>
                <a:sym typeface="Raleway"/>
              </a:rPr>
              <a:t>Since the whole process is </a:t>
            </a:r>
            <a:r>
              <a:rPr b="1" lang="en" sz="1800">
                <a:solidFill>
                  <a:schemeClr val="dk2"/>
                </a:solidFill>
                <a:latin typeface="Raleway"/>
                <a:ea typeface="Raleway"/>
                <a:cs typeface="Raleway"/>
                <a:sym typeface="Raleway"/>
              </a:rPr>
              <a:t>transparent </a:t>
            </a:r>
            <a:r>
              <a:rPr lang="en" sz="1800">
                <a:solidFill>
                  <a:schemeClr val="lt1"/>
                </a:solidFill>
                <a:latin typeface="Raleway"/>
                <a:ea typeface="Raleway"/>
                <a:cs typeface="Raleway"/>
                <a:sym typeface="Raleway"/>
              </a:rPr>
              <a:t>as a shared ledger is maintained, donors can track their donated blood bags. It would make a great impact on increasing the trust factor and consequently, the donation rate. </a:t>
            </a:r>
            <a:r>
              <a:rPr b="1" lang="en" sz="1800">
                <a:solidFill>
                  <a:schemeClr val="dk2"/>
                </a:solidFill>
                <a:latin typeface="Raleway"/>
                <a:ea typeface="Raleway"/>
                <a:cs typeface="Raleway"/>
                <a:sym typeface="Raleway"/>
              </a:rPr>
              <a:t>H2H &amp; B2H </a:t>
            </a:r>
            <a:r>
              <a:rPr lang="en" sz="1800">
                <a:solidFill>
                  <a:schemeClr val="lt1"/>
                </a:solidFill>
                <a:latin typeface="Raleway"/>
                <a:ea typeface="Raleway"/>
                <a:cs typeface="Raleway"/>
                <a:sym typeface="Raleway"/>
              </a:rPr>
              <a:t>facilities have been included to supply blood during the golden period. </a:t>
            </a:r>
            <a:endParaRPr sz="1800">
              <a:solidFill>
                <a:schemeClr val="lt1"/>
              </a:solidFill>
              <a:latin typeface="Raleway"/>
              <a:ea typeface="Raleway"/>
              <a:cs typeface="Raleway"/>
              <a:sym typeface="Raleway"/>
            </a:endParaRPr>
          </a:p>
          <a:p>
            <a:pPr indent="0" lvl="0" marL="0" rtl="0" algn="just">
              <a:spcBef>
                <a:spcPts val="0"/>
              </a:spcBef>
              <a:spcAft>
                <a:spcPts val="0"/>
              </a:spcAft>
              <a:buClr>
                <a:schemeClr val="dk2"/>
              </a:buClr>
              <a:buSzPts val="1100"/>
              <a:buFont typeface="Arial"/>
              <a:buNone/>
            </a:pPr>
            <a:r>
              <a:t/>
            </a:r>
            <a:endParaRPr sz="1800">
              <a:solidFill>
                <a:schemeClr val="lt1"/>
              </a:solidFill>
              <a:latin typeface="Raleway"/>
              <a:ea typeface="Raleway"/>
              <a:cs typeface="Raleway"/>
              <a:sym typeface="Raleway"/>
            </a:endParaRPr>
          </a:p>
          <a:p>
            <a:pPr indent="0" lvl="0" marL="0" rtl="0" algn="just">
              <a:spcBef>
                <a:spcPts val="0"/>
              </a:spcBef>
              <a:spcAft>
                <a:spcPts val="0"/>
              </a:spcAft>
              <a:buClr>
                <a:schemeClr val="dk2"/>
              </a:buClr>
              <a:buSzPts val="1100"/>
              <a:buFont typeface="Arial"/>
              <a:buNone/>
            </a:pPr>
            <a:r>
              <a:rPr lang="en" sz="1800" u="sng">
                <a:solidFill>
                  <a:schemeClr val="lt1"/>
                </a:solidFill>
                <a:latin typeface="Raleway"/>
                <a:ea typeface="Raleway"/>
                <a:cs typeface="Raleway"/>
                <a:sym typeface="Raleway"/>
              </a:rPr>
              <a:t>Future Scope</a:t>
            </a:r>
            <a:r>
              <a:rPr lang="en" sz="1800">
                <a:solidFill>
                  <a:schemeClr val="lt1"/>
                </a:solidFill>
                <a:latin typeface="Raleway"/>
                <a:ea typeface="Raleway"/>
                <a:cs typeface="Raleway"/>
                <a:sym typeface="Raleway"/>
              </a:rPr>
              <a:t>:</a:t>
            </a:r>
            <a:endParaRPr sz="1800">
              <a:solidFill>
                <a:schemeClr val="lt1"/>
              </a:solidFill>
              <a:latin typeface="Raleway"/>
              <a:ea typeface="Raleway"/>
              <a:cs typeface="Raleway"/>
              <a:sym typeface="Raleway"/>
            </a:endParaRPr>
          </a:p>
          <a:p>
            <a:pPr indent="-342900" lvl="0" marL="457200" rtl="0" algn="just">
              <a:spcBef>
                <a:spcPts val="0"/>
              </a:spcBef>
              <a:spcAft>
                <a:spcPts val="0"/>
              </a:spcAft>
              <a:buClr>
                <a:schemeClr val="lt1"/>
              </a:buClr>
              <a:buSzPts val="1800"/>
              <a:buFont typeface="Raleway"/>
              <a:buAutoNum type="arabicPeriod"/>
            </a:pPr>
            <a:r>
              <a:rPr lang="en" sz="1800">
                <a:solidFill>
                  <a:schemeClr val="lt1"/>
                </a:solidFill>
                <a:latin typeface="Raleway"/>
                <a:ea typeface="Raleway"/>
                <a:cs typeface="Raleway"/>
                <a:sym typeface="Raleway"/>
              </a:rPr>
              <a:t>Handle splitting of the Blood into its constituent components.</a:t>
            </a:r>
            <a:endParaRPr sz="1800">
              <a:solidFill>
                <a:schemeClr val="lt1"/>
              </a:solidFill>
              <a:latin typeface="Raleway"/>
              <a:ea typeface="Raleway"/>
              <a:cs typeface="Raleway"/>
              <a:sym typeface="Raleway"/>
            </a:endParaRPr>
          </a:p>
          <a:p>
            <a:pPr indent="-342900" lvl="0" marL="457200" rtl="0" algn="just">
              <a:spcBef>
                <a:spcPts val="0"/>
              </a:spcBef>
              <a:spcAft>
                <a:spcPts val="0"/>
              </a:spcAft>
              <a:buClr>
                <a:schemeClr val="lt1"/>
              </a:buClr>
              <a:buSzPts val="1800"/>
              <a:buFont typeface="Raleway"/>
              <a:buAutoNum type="arabicPeriod"/>
            </a:pPr>
            <a:r>
              <a:rPr lang="en" sz="1800">
                <a:solidFill>
                  <a:schemeClr val="lt1"/>
                </a:solidFill>
                <a:latin typeface="Raleway"/>
                <a:ea typeface="Raleway"/>
                <a:cs typeface="Raleway"/>
                <a:sym typeface="Raleway"/>
              </a:rPr>
              <a:t>Visualize the data collected and analyze it for better tracking.</a:t>
            </a:r>
            <a:endParaRPr sz="1800">
              <a:solidFill>
                <a:schemeClr val="lt1"/>
              </a:solidFill>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97" name="Shape 197"/>
        <p:cNvGrpSpPr/>
        <p:nvPr/>
      </p:nvGrpSpPr>
      <p:grpSpPr>
        <a:xfrm>
          <a:off x="0" y="0"/>
          <a:ext cx="0" cy="0"/>
          <a:chOff x="0" y="0"/>
          <a:chExt cx="0" cy="0"/>
        </a:xfrm>
      </p:grpSpPr>
      <p:sp>
        <p:nvSpPr>
          <p:cNvPr id="198" name="Google Shape;198;p31"/>
          <p:cNvSpPr txBox="1"/>
          <p:nvPr/>
        </p:nvSpPr>
        <p:spPr>
          <a:xfrm>
            <a:off x="4881125" y="1198600"/>
            <a:ext cx="3968100" cy="35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i="1" sz="1800">
              <a:solidFill>
                <a:schemeClr val="dk1"/>
              </a:solidFill>
              <a:latin typeface="Raleway"/>
              <a:ea typeface="Raleway"/>
              <a:cs typeface="Raleway"/>
              <a:sym typeface="Raleway"/>
            </a:endParaRPr>
          </a:p>
          <a:p>
            <a:pPr indent="0" lvl="0" marL="0" rtl="0" algn="ctr">
              <a:spcBef>
                <a:spcPts val="0"/>
              </a:spcBef>
              <a:spcAft>
                <a:spcPts val="0"/>
              </a:spcAft>
              <a:buNone/>
            </a:pPr>
            <a:r>
              <a:t/>
            </a:r>
            <a:endParaRPr b="1" i="1" sz="1800">
              <a:solidFill>
                <a:schemeClr val="dk1"/>
              </a:solidFill>
              <a:latin typeface="Raleway"/>
              <a:ea typeface="Raleway"/>
              <a:cs typeface="Raleway"/>
              <a:sym typeface="Raleway"/>
            </a:endParaRPr>
          </a:p>
          <a:p>
            <a:pPr indent="0" lvl="0" marL="0" rtl="0" algn="l">
              <a:spcBef>
                <a:spcPts val="0"/>
              </a:spcBef>
              <a:spcAft>
                <a:spcPts val="0"/>
              </a:spcAft>
              <a:buNone/>
            </a:pPr>
            <a:r>
              <a:rPr b="1" i="1" lang="en" sz="2000">
                <a:solidFill>
                  <a:schemeClr val="dk1"/>
                </a:solidFill>
                <a:latin typeface="Raleway"/>
                <a:ea typeface="Raleway"/>
                <a:cs typeface="Raleway"/>
                <a:sym typeface="Raleway"/>
              </a:rPr>
              <a:t>Mentor : Dr. Aruna Gawade</a:t>
            </a:r>
            <a:endParaRPr b="1" i="1" sz="2000">
              <a:solidFill>
                <a:schemeClr val="dk1"/>
              </a:solidFill>
              <a:latin typeface="Raleway"/>
              <a:ea typeface="Raleway"/>
              <a:cs typeface="Raleway"/>
              <a:sym typeface="Raleway"/>
            </a:endParaRPr>
          </a:p>
          <a:p>
            <a:pPr indent="0" lvl="0" marL="0" rtl="0" algn="ctr">
              <a:spcBef>
                <a:spcPts val="0"/>
              </a:spcBef>
              <a:spcAft>
                <a:spcPts val="0"/>
              </a:spcAft>
              <a:buNone/>
            </a:pPr>
            <a:r>
              <a:t/>
            </a:r>
            <a:endParaRPr b="1" i="1" sz="2000">
              <a:solidFill>
                <a:schemeClr val="dk1"/>
              </a:solidFill>
              <a:latin typeface="Raleway"/>
              <a:ea typeface="Raleway"/>
              <a:cs typeface="Raleway"/>
              <a:sym typeface="Raleway"/>
            </a:endParaRPr>
          </a:p>
          <a:p>
            <a:pPr indent="0" lvl="0" marL="0" rtl="0" algn="l">
              <a:spcBef>
                <a:spcPts val="0"/>
              </a:spcBef>
              <a:spcAft>
                <a:spcPts val="0"/>
              </a:spcAft>
              <a:buNone/>
            </a:pPr>
            <a:r>
              <a:rPr b="1" i="1" lang="en" sz="2000">
                <a:solidFill>
                  <a:schemeClr val="dk1"/>
                </a:solidFill>
                <a:latin typeface="Raleway"/>
                <a:ea typeface="Raleway"/>
                <a:cs typeface="Raleway"/>
                <a:sym typeface="Raleway"/>
              </a:rPr>
              <a:t>Pranav Gor        60004160032</a:t>
            </a:r>
            <a:endParaRPr b="1" i="1" sz="2000">
              <a:solidFill>
                <a:schemeClr val="dk1"/>
              </a:solidFill>
              <a:latin typeface="Raleway"/>
              <a:ea typeface="Raleway"/>
              <a:cs typeface="Raleway"/>
              <a:sym typeface="Raleway"/>
            </a:endParaRPr>
          </a:p>
          <a:p>
            <a:pPr indent="0" lvl="0" marL="0" rtl="0" algn="l">
              <a:spcBef>
                <a:spcPts val="0"/>
              </a:spcBef>
              <a:spcAft>
                <a:spcPts val="0"/>
              </a:spcAft>
              <a:buClr>
                <a:schemeClr val="dk2"/>
              </a:buClr>
              <a:buSzPts val="1100"/>
              <a:buFont typeface="Arial"/>
              <a:buNone/>
            </a:pPr>
            <a:r>
              <a:rPr b="1" i="1" lang="en" sz="2000">
                <a:solidFill>
                  <a:schemeClr val="dk1"/>
                </a:solidFill>
                <a:latin typeface="Raleway"/>
                <a:ea typeface="Raleway"/>
                <a:cs typeface="Raleway"/>
                <a:sym typeface="Raleway"/>
              </a:rPr>
              <a:t>Deep Gosalia   60004160033</a:t>
            </a:r>
            <a:br>
              <a:rPr b="1" i="1" lang="en" sz="2000">
                <a:solidFill>
                  <a:schemeClr val="dk1"/>
                </a:solidFill>
                <a:latin typeface="Raleway"/>
                <a:ea typeface="Raleway"/>
                <a:cs typeface="Raleway"/>
                <a:sym typeface="Raleway"/>
              </a:rPr>
            </a:br>
            <a:r>
              <a:rPr b="1" i="1" lang="en" sz="2000">
                <a:solidFill>
                  <a:schemeClr val="dk1"/>
                </a:solidFill>
                <a:latin typeface="Raleway"/>
                <a:ea typeface="Raleway"/>
                <a:cs typeface="Raleway"/>
                <a:sym typeface="Raleway"/>
              </a:rPr>
              <a:t>Rahil Jhaveri   60004160042</a:t>
            </a:r>
            <a:endParaRPr b="1" i="1" sz="2000">
              <a:solidFill>
                <a:schemeClr val="dk1"/>
              </a:solidFill>
              <a:latin typeface="Raleway"/>
              <a:ea typeface="Raleway"/>
              <a:cs typeface="Raleway"/>
              <a:sym typeface="Raleway"/>
            </a:endParaRPr>
          </a:p>
          <a:p>
            <a:pPr indent="0" lvl="0" marL="0" rtl="0" algn="ctr">
              <a:spcBef>
                <a:spcPts val="0"/>
              </a:spcBef>
              <a:spcAft>
                <a:spcPts val="0"/>
              </a:spcAft>
              <a:buNone/>
            </a:pPr>
            <a:r>
              <a:t/>
            </a:r>
            <a:endParaRPr b="1" i="1">
              <a:solidFill>
                <a:schemeClr val="dk1"/>
              </a:solidFill>
              <a:latin typeface="Raleway"/>
              <a:ea typeface="Raleway"/>
              <a:cs typeface="Raleway"/>
              <a:sym typeface="Raleway"/>
            </a:endParaRPr>
          </a:p>
        </p:txBody>
      </p:sp>
      <p:sp>
        <p:nvSpPr>
          <p:cNvPr id="199" name="Google Shape;199;p31"/>
          <p:cNvSpPr txBox="1"/>
          <p:nvPr/>
        </p:nvSpPr>
        <p:spPr>
          <a:xfrm>
            <a:off x="377950" y="9700"/>
            <a:ext cx="4194000" cy="51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5600">
                <a:solidFill>
                  <a:schemeClr val="dk1"/>
                </a:solidFill>
                <a:latin typeface="Raleway"/>
                <a:ea typeface="Raleway"/>
                <a:cs typeface="Raleway"/>
                <a:sym typeface="Raleway"/>
              </a:rPr>
              <a:t>Thank You.</a:t>
            </a:r>
            <a:endParaRPr b="1" sz="5600">
              <a:solidFill>
                <a:schemeClr val="dk1"/>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381200" y="206250"/>
            <a:ext cx="76854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3600">
                <a:solidFill>
                  <a:schemeClr val="dk1"/>
                </a:solidFill>
              </a:rPr>
              <a:t>Case Study</a:t>
            </a:r>
            <a:endParaRPr sz="2400">
              <a:solidFill>
                <a:schemeClr val="dk1"/>
              </a:solidFill>
            </a:endParaRPr>
          </a:p>
        </p:txBody>
      </p:sp>
      <p:pic>
        <p:nvPicPr>
          <p:cNvPr id="79" name="Google Shape;79;p14"/>
          <p:cNvPicPr preferRelativeResize="0"/>
          <p:nvPr/>
        </p:nvPicPr>
        <p:blipFill>
          <a:blip r:embed="rId3">
            <a:alphaModFix/>
          </a:blip>
          <a:stretch>
            <a:fillRect/>
          </a:stretch>
        </p:blipFill>
        <p:spPr>
          <a:xfrm>
            <a:off x="300050" y="863675"/>
            <a:ext cx="5643976" cy="4019075"/>
          </a:xfrm>
          <a:prstGeom prst="rect">
            <a:avLst/>
          </a:prstGeom>
          <a:noFill/>
          <a:ln>
            <a:noFill/>
          </a:ln>
        </p:spPr>
      </p:pic>
      <p:pic>
        <p:nvPicPr>
          <p:cNvPr id="80" name="Google Shape;80;p14"/>
          <p:cNvPicPr preferRelativeResize="0"/>
          <p:nvPr/>
        </p:nvPicPr>
        <p:blipFill>
          <a:blip r:embed="rId4">
            <a:alphaModFix/>
          </a:blip>
          <a:stretch>
            <a:fillRect/>
          </a:stretch>
        </p:blipFill>
        <p:spPr>
          <a:xfrm>
            <a:off x="6005050" y="3075375"/>
            <a:ext cx="2872626" cy="1807375"/>
          </a:xfrm>
          <a:prstGeom prst="rect">
            <a:avLst/>
          </a:prstGeom>
          <a:noFill/>
          <a:ln>
            <a:noFill/>
          </a:ln>
        </p:spPr>
      </p:pic>
      <p:pic>
        <p:nvPicPr>
          <p:cNvPr id="81" name="Google Shape;81;p14"/>
          <p:cNvPicPr preferRelativeResize="0"/>
          <p:nvPr/>
        </p:nvPicPr>
        <p:blipFill>
          <a:blip r:embed="rId5">
            <a:alphaModFix/>
          </a:blip>
          <a:stretch>
            <a:fillRect/>
          </a:stretch>
        </p:blipFill>
        <p:spPr>
          <a:xfrm>
            <a:off x="6247200" y="206250"/>
            <a:ext cx="2368175" cy="27785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5" name="Shape 85"/>
        <p:cNvGrpSpPr/>
        <p:nvPr/>
      </p:nvGrpSpPr>
      <p:grpSpPr>
        <a:xfrm>
          <a:off x="0" y="0"/>
          <a:ext cx="0" cy="0"/>
          <a:chOff x="0" y="0"/>
          <a:chExt cx="0" cy="0"/>
        </a:xfrm>
      </p:grpSpPr>
      <p:sp>
        <p:nvSpPr>
          <p:cNvPr id="86" name="Google Shape;86;p15"/>
          <p:cNvSpPr txBox="1"/>
          <p:nvPr/>
        </p:nvSpPr>
        <p:spPr>
          <a:xfrm>
            <a:off x="786975" y="168625"/>
            <a:ext cx="7209300" cy="50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Raleway"/>
                <a:ea typeface="Raleway"/>
                <a:cs typeface="Raleway"/>
                <a:sym typeface="Raleway"/>
              </a:rPr>
              <a:t>Challenges in Conventional BSCM</a:t>
            </a:r>
            <a:endParaRPr b="1" sz="2400">
              <a:solidFill>
                <a:srgbClr val="FFFFFF"/>
              </a:solidFill>
              <a:latin typeface="Raleway"/>
              <a:ea typeface="Raleway"/>
              <a:cs typeface="Raleway"/>
              <a:sym typeface="Raleway"/>
            </a:endParaRPr>
          </a:p>
        </p:txBody>
      </p:sp>
      <p:sp>
        <p:nvSpPr>
          <p:cNvPr id="87" name="Google Shape;87;p15"/>
          <p:cNvSpPr txBox="1"/>
          <p:nvPr/>
        </p:nvSpPr>
        <p:spPr>
          <a:xfrm>
            <a:off x="391050" y="762000"/>
            <a:ext cx="8361900" cy="4277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rgbClr val="FFFFFF"/>
              </a:buClr>
              <a:buSzPts val="1800"/>
              <a:buFont typeface="Raleway"/>
              <a:buAutoNum type="arabicPeriod"/>
            </a:pPr>
            <a:r>
              <a:rPr b="1" lang="en" sz="1800">
                <a:solidFill>
                  <a:srgbClr val="FFFFFF"/>
                </a:solidFill>
                <a:latin typeface="Raleway"/>
                <a:ea typeface="Raleway"/>
                <a:cs typeface="Raleway"/>
                <a:sym typeface="Raleway"/>
              </a:rPr>
              <a:t>T</a:t>
            </a:r>
            <a:r>
              <a:rPr b="1" lang="en" sz="1800">
                <a:solidFill>
                  <a:srgbClr val="FFFFFF"/>
                </a:solidFill>
                <a:latin typeface="Raleway"/>
                <a:ea typeface="Raleway"/>
                <a:cs typeface="Raleway"/>
                <a:sym typeface="Raleway"/>
              </a:rPr>
              <a:t>he flow </a:t>
            </a:r>
            <a:r>
              <a:rPr b="1" lang="en" sz="1800">
                <a:solidFill>
                  <a:srgbClr val="FFFFFF"/>
                </a:solidFill>
                <a:latin typeface="Raleway"/>
                <a:ea typeface="Raleway"/>
                <a:cs typeface="Raleway"/>
                <a:sym typeface="Raleway"/>
              </a:rPr>
              <a:t>of information from collection to consumption or disposal is not</a:t>
            </a:r>
            <a:r>
              <a:rPr b="1" lang="en" sz="1800">
                <a:solidFill>
                  <a:srgbClr val="FFFFFF"/>
                </a:solidFill>
                <a:latin typeface="Raleway"/>
                <a:ea typeface="Raleway"/>
                <a:cs typeface="Raleway"/>
                <a:sym typeface="Raleway"/>
              </a:rPr>
              <a:t> </a:t>
            </a:r>
            <a:r>
              <a:rPr b="1" lang="en" sz="1800">
                <a:solidFill>
                  <a:srgbClr val="FFFFFF"/>
                </a:solidFill>
                <a:latin typeface="Raleway"/>
                <a:ea typeface="Raleway"/>
                <a:cs typeface="Raleway"/>
                <a:sym typeface="Raleway"/>
              </a:rPr>
              <a:t>clear</a:t>
            </a:r>
            <a:r>
              <a:rPr lang="en" sz="1800">
                <a:solidFill>
                  <a:srgbClr val="FFFFFF"/>
                </a:solidFill>
                <a:latin typeface="Raleway"/>
                <a:ea typeface="Raleway"/>
                <a:cs typeface="Raleway"/>
                <a:sym typeface="Raleway"/>
              </a:rPr>
              <a:t>. In a centralized blood cold chain, it is difficult to pinpoint the cause of blood disposal in many medical institutions.</a:t>
            </a:r>
            <a:endParaRPr sz="1800">
              <a:solidFill>
                <a:srgbClr val="FFFFFF"/>
              </a:solidFill>
              <a:latin typeface="Raleway"/>
              <a:ea typeface="Raleway"/>
              <a:cs typeface="Raleway"/>
              <a:sym typeface="Raleway"/>
            </a:endParaRPr>
          </a:p>
          <a:p>
            <a:pPr indent="-342900" lvl="0" marL="457200" rtl="0" algn="l">
              <a:lnSpc>
                <a:spcPct val="115000"/>
              </a:lnSpc>
              <a:spcBef>
                <a:spcPts val="0"/>
              </a:spcBef>
              <a:spcAft>
                <a:spcPts val="0"/>
              </a:spcAft>
              <a:buClr>
                <a:srgbClr val="FFFFFF"/>
              </a:buClr>
              <a:buSzPts val="1800"/>
              <a:buFont typeface="Raleway"/>
              <a:buAutoNum type="arabicPeriod"/>
            </a:pPr>
            <a:r>
              <a:rPr lang="en" sz="1800">
                <a:solidFill>
                  <a:srgbClr val="FFFFFF"/>
                </a:solidFill>
                <a:latin typeface="Raleway"/>
                <a:ea typeface="Raleway"/>
                <a:cs typeface="Raleway"/>
                <a:sym typeface="Raleway"/>
              </a:rPr>
              <a:t>Since some blood banks under the centralized blood supply system have jurisdiction over a wide area, </a:t>
            </a:r>
            <a:r>
              <a:rPr b="1" lang="en" sz="1800">
                <a:solidFill>
                  <a:srgbClr val="FFFFFF"/>
                </a:solidFill>
                <a:latin typeface="Raleway"/>
                <a:ea typeface="Raleway"/>
                <a:cs typeface="Raleway"/>
                <a:sym typeface="Raleway"/>
              </a:rPr>
              <a:t>the transit time may exceed the golden time in emergencies.</a:t>
            </a:r>
            <a:endParaRPr b="1" sz="1800">
              <a:solidFill>
                <a:srgbClr val="FFFFFF"/>
              </a:solidFill>
              <a:latin typeface="Raleway"/>
              <a:ea typeface="Raleway"/>
              <a:cs typeface="Raleway"/>
              <a:sym typeface="Raleway"/>
            </a:endParaRPr>
          </a:p>
          <a:p>
            <a:pPr indent="0" lvl="0" marL="457200" rtl="0" algn="l">
              <a:lnSpc>
                <a:spcPct val="115000"/>
              </a:lnSpc>
              <a:spcBef>
                <a:spcPts val="1200"/>
              </a:spcBef>
              <a:spcAft>
                <a:spcPts val="0"/>
              </a:spcAft>
              <a:buNone/>
            </a:pPr>
            <a:r>
              <a:t/>
            </a:r>
            <a:endParaRPr b="1" sz="1800">
              <a:solidFill>
                <a:srgbClr val="FFFFFF"/>
              </a:solidFill>
              <a:latin typeface="Raleway"/>
              <a:ea typeface="Raleway"/>
              <a:cs typeface="Raleway"/>
              <a:sym typeface="Raleway"/>
            </a:endParaRPr>
          </a:p>
          <a:p>
            <a:pPr indent="0" lvl="0" marL="0" rtl="0" algn="l">
              <a:lnSpc>
                <a:spcPct val="115000"/>
              </a:lnSpc>
              <a:spcBef>
                <a:spcPts val="1200"/>
              </a:spcBef>
              <a:spcAft>
                <a:spcPts val="0"/>
              </a:spcAft>
              <a:buNone/>
            </a:pPr>
            <a:r>
              <a:rPr lang="en" sz="1800">
                <a:solidFill>
                  <a:srgbClr val="FFFFFF"/>
                </a:solidFill>
                <a:latin typeface="Raleway"/>
                <a:ea typeface="Raleway"/>
                <a:cs typeface="Raleway"/>
                <a:sym typeface="Raleway"/>
              </a:rPr>
              <a:t>Therefore, the problem is the tracking and allocation of the donation transparently during its useful life. </a:t>
            </a:r>
            <a:r>
              <a:rPr b="1" lang="en" sz="1800">
                <a:latin typeface="Raleway"/>
                <a:ea typeface="Raleway"/>
                <a:cs typeface="Raleway"/>
                <a:sym typeface="Raleway"/>
              </a:rPr>
              <a:t>Blockchain</a:t>
            </a:r>
            <a:r>
              <a:rPr lang="en" sz="1800">
                <a:latin typeface="Raleway"/>
                <a:ea typeface="Raleway"/>
                <a:cs typeface="Raleway"/>
                <a:sym typeface="Raleway"/>
              </a:rPr>
              <a:t> </a:t>
            </a:r>
            <a:r>
              <a:rPr lang="en" sz="1800">
                <a:solidFill>
                  <a:srgbClr val="FFFFFF"/>
                </a:solidFill>
                <a:latin typeface="Raleway"/>
                <a:ea typeface="Raleway"/>
                <a:cs typeface="Raleway"/>
                <a:sym typeface="Raleway"/>
              </a:rPr>
              <a:t>can help track provenance in the blood supply chain making it more transparent. </a:t>
            </a:r>
            <a:endParaRPr sz="1800">
              <a:solidFill>
                <a:srgbClr val="FFFFFF"/>
              </a:solidFill>
              <a:latin typeface="Raleway"/>
              <a:ea typeface="Raleway"/>
              <a:cs typeface="Raleway"/>
              <a:sym typeface="Raleway"/>
            </a:endParaRPr>
          </a:p>
          <a:p>
            <a:pPr indent="0" lvl="0" marL="0" rtl="0" algn="l">
              <a:spcBef>
                <a:spcPts val="1200"/>
              </a:spcBef>
              <a:spcAft>
                <a:spcPts val="0"/>
              </a:spcAft>
              <a:buNone/>
            </a:pPr>
            <a:r>
              <a:t/>
            </a:r>
            <a:endParaRPr sz="1800">
              <a:solidFill>
                <a:srgbClr val="FFFFFF"/>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1" name="Shape 91"/>
        <p:cNvGrpSpPr/>
        <p:nvPr/>
      </p:nvGrpSpPr>
      <p:grpSpPr>
        <a:xfrm>
          <a:off x="0" y="0"/>
          <a:ext cx="0" cy="0"/>
          <a:chOff x="0" y="0"/>
          <a:chExt cx="0" cy="0"/>
        </a:xfrm>
      </p:grpSpPr>
      <p:sp>
        <p:nvSpPr>
          <p:cNvPr id="92" name="Google Shape;92;p16"/>
          <p:cNvSpPr/>
          <p:nvPr/>
        </p:nvSpPr>
        <p:spPr>
          <a:xfrm>
            <a:off x="593675" y="3761175"/>
            <a:ext cx="1820100" cy="9000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Raleway"/>
                <a:ea typeface="Raleway"/>
                <a:cs typeface="Raleway"/>
                <a:sym typeface="Raleway"/>
              </a:rPr>
              <a:t>Accountable</a:t>
            </a:r>
            <a:endParaRPr b="1" sz="2000">
              <a:solidFill>
                <a:schemeClr val="dk1"/>
              </a:solidFill>
              <a:latin typeface="Raleway"/>
              <a:ea typeface="Raleway"/>
              <a:cs typeface="Raleway"/>
              <a:sym typeface="Raleway"/>
            </a:endParaRPr>
          </a:p>
        </p:txBody>
      </p:sp>
      <p:sp>
        <p:nvSpPr>
          <p:cNvPr id="93" name="Google Shape;93;p16"/>
          <p:cNvSpPr txBox="1"/>
          <p:nvPr/>
        </p:nvSpPr>
        <p:spPr>
          <a:xfrm>
            <a:off x="815025" y="170000"/>
            <a:ext cx="7648200" cy="47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600">
                <a:solidFill>
                  <a:srgbClr val="FFFFFF"/>
                </a:solidFill>
                <a:latin typeface="Raleway"/>
                <a:ea typeface="Raleway"/>
                <a:cs typeface="Raleway"/>
                <a:sym typeface="Raleway"/>
              </a:rPr>
              <a:t>Why BlockChain based BSCM ?</a:t>
            </a:r>
            <a:endParaRPr b="1" sz="3600">
              <a:solidFill>
                <a:srgbClr val="FFFFFF"/>
              </a:solidFill>
              <a:latin typeface="Raleway"/>
              <a:ea typeface="Raleway"/>
              <a:cs typeface="Raleway"/>
              <a:sym typeface="Raleway"/>
            </a:endParaRPr>
          </a:p>
        </p:txBody>
      </p:sp>
      <p:sp>
        <p:nvSpPr>
          <p:cNvPr id="94" name="Google Shape;94;p16"/>
          <p:cNvSpPr/>
          <p:nvPr/>
        </p:nvSpPr>
        <p:spPr>
          <a:xfrm>
            <a:off x="6694725" y="1245625"/>
            <a:ext cx="2013900" cy="6693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b="1" lang="en" sz="2000">
                <a:solidFill>
                  <a:schemeClr val="dk1"/>
                </a:solidFill>
                <a:latin typeface="Raleway"/>
                <a:ea typeface="Raleway"/>
                <a:cs typeface="Raleway"/>
                <a:sym typeface="Raleway"/>
              </a:rPr>
              <a:t>Transparency</a:t>
            </a:r>
            <a:endParaRPr>
              <a:latin typeface="Raleway"/>
              <a:ea typeface="Raleway"/>
              <a:cs typeface="Raleway"/>
              <a:sym typeface="Raleway"/>
            </a:endParaRPr>
          </a:p>
        </p:txBody>
      </p:sp>
      <p:sp>
        <p:nvSpPr>
          <p:cNvPr id="95" name="Google Shape;95;p16"/>
          <p:cNvSpPr/>
          <p:nvPr/>
        </p:nvSpPr>
        <p:spPr>
          <a:xfrm>
            <a:off x="593675" y="1245625"/>
            <a:ext cx="1774500" cy="6693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b="1" lang="en" sz="2000">
                <a:solidFill>
                  <a:schemeClr val="dk1"/>
                </a:solidFill>
                <a:latin typeface="Raleway"/>
                <a:ea typeface="Raleway"/>
                <a:cs typeface="Raleway"/>
                <a:sym typeface="Raleway"/>
              </a:rPr>
              <a:t>Immutable</a:t>
            </a:r>
            <a:endParaRPr b="1" sz="2000">
              <a:solidFill>
                <a:schemeClr val="dk1"/>
              </a:solidFill>
              <a:latin typeface="Raleway"/>
              <a:ea typeface="Raleway"/>
              <a:cs typeface="Raleway"/>
              <a:sym typeface="Raleway"/>
            </a:endParaRPr>
          </a:p>
        </p:txBody>
      </p:sp>
      <p:sp>
        <p:nvSpPr>
          <p:cNvPr id="96" name="Google Shape;96;p16"/>
          <p:cNvSpPr/>
          <p:nvPr/>
        </p:nvSpPr>
        <p:spPr>
          <a:xfrm>
            <a:off x="3729082" y="2439075"/>
            <a:ext cx="1820100" cy="6693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b="1" lang="en" sz="2000">
                <a:solidFill>
                  <a:schemeClr val="dk1"/>
                </a:solidFill>
                <a:latin typeface="Raleway"/>
                <a:ea typeface="Raleway"/>
                <a:cs typeface="Raleway"/>
                <a:sym typeface="Raleway"/>
              </a:rPr>
              <a:t>Traceability</a:t>
            </a:r>
            <a:endParaRPr>
              <a:latin typeface="Raleway"/>
              <a:ea typeface="Raleway"/>
              <a:cs typeface="Raleway"/>
              <a:sym typeface="Raleway"/>
            </a:endParaRPr>
          </a:p>
        </p:txBody>
      </p:sp>
      <p:sp>
        <p:nvSpPr>
          <p:cNvPr id="97" name="Google Shape;97;p16"/>
          <p:cNvSpPr/>
          <p:nvPr/>
        </p:nvSpPr>
        <p:spPr>
          <a:xfrm>
            <a:off x="6694725" y="3761175"/>
            <a:ext cx="2082900" cy="10236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b="1" lang="en" sz="2000">
                <a:solidFill>
                  <a:schemeClr val="dk1"/>
                </a:solidFill>
                <a:latin typeface="Raleway"/>
                <a:ea typeface="Raleway"/>
                <a:cs typeface="Raleway"/>
                <a:sym typeface="Raleway"/>
              </a:rPr>
              <a:t>Waste Management</a:t>
            </a:r>
            <a:endParaRPr>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7"/>
          <p:cNvSpPr txBox="1"/>
          <p:nvPr>
            <p:ph idx="4294967295" type="title"/>
          </p:nvPr>
        </p:nvSpPr>
        <p:spPr>
          <a:xfrm>
            <a:off x="1004600" y="195525"/>
            <a:ext cx="71373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3600">
                <a:solidFill>
                  <a:schemeClr val="dk1"/>
                </a:solidFill>
              </a:rPr>
              <a:t>Literature Review</a:t>
            </a:r>
            <a:endParaRPr sz="2400"/>
          </a:p>
        </p:txBody>
      </p:sp>
      <p:sp>
        <p:nvSpPr>
          <p:cNvPr id="103" name="Google Shape;103;p17"/>
          <p:cNvSpPr txBox="1"/>
          <p:nvPr/>
        </p:nvSpPr>
        <p:spPr>
          <a:xfrm>
            <a:off x="469250" y="963525"/>
            <a:ext cx="8007600" cy="3263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800">
                <a:solidFill>
                  <a:schemeClr val="dk2"/>
                </a:solidFill>
                <a:latin typeface="Raleway"/>
                <a:ea typeface="Raleway"/>
                <a:cs typeface="Raleway"/>
                <a:sym typeface="Raleway"/>
              </a:rPr>
              <a:t>        From previous studies in the field of supply chain management, we have gathered and analysed several architectures for tracking various entities using blockchain.</a:t>
            </a:r>
            <a:endParaRPr sz="1800">
              <a:solidFill>
                <a:schemeClr val="dk2"/>
              </a:solidFill>
              <a:latin typeface="Raleway"/>
              <a:ea typeface="Raleway"/>
              <a:cs typeface="Raleway"/>
              <a:sym typeface="Raleway"/>
            </a:endParaRPr>
          </a:p>
          <a:p>
            <a:pPr indent="457200" lvl="0" marL="0" rtl="0" algn="just">
              <a:spcBef>
                <a:spcPts val="0"/>
              </a:spcBef>
              <a:spcAft>
                <a:spcPts val="0"/>
              </a:spcAft>
              <a:buNone/>
            </a:pPr>
            <a:r>
              <a:t/>
            </a:r>
            <a:endParaRPr sz="1800">
              <a:solidFill>
                <a:schemeClr val="dk2"/>
              </a:solidFill>
              <a:latin typeface="Raleway"/>
              <a:ea typeface="Raleway"/>
              <a:cs typeface="Raleway"/>
              <a:sym typeface="Raleway"/>
            </a:endParaRPr>
          </a:p>
          <a:p>
            <a:pPr indent="457200" lvl="0" marL="0" rtl="0" algn="just">
              <a:spcBef>
                <a:spcPts val="0"/>
              </a:spcBef>
              <a:spcAft>
                <a:spcPts val="0"/>
              </a:spcAft>
              <a:buNone/>
            </a:pPr>
            <a:r>
              <a:rPr lang="en" sz="1800">
                <a:solidFill>
                  <a:schemeClr val="dk2"/>
                </a:solidFill>
                <a:latin typeface="Raleway"/>
                <a:ea typeface="Raleway"/>
                <a:cs typeface="Raleway"/>
                <a:sym typeface="Raleway"/>
              </a:rPr>
              <a:t>For example, the use of RFID along with blockchain to track agri-food was proposed by Feng Tian. Various other ethereum based systems have been proposed for tracing perishable items such as medicines etc.</a:t>
            </a:r>
            <a:endParaRPr sz="1800">
              <a:solidFill>
                <a:schemeClr val="dk2"/>
              </a:solidFill>
              <a:latin typeface="Raleway"/>
              <a:ea typeface="Raleway"/>
              <a:cs typeface="Raleway"/>
              <a:sym typeface="Raleway"/>
            </a:endParaRPr>
          </a:p>
          <a:p>
            <a:pPr indent="0" lvl="0" marL="0" rtl="0" algn="just">
              <a:spcBef>
                <a:spcPts val="0"/>
              </a:spcBef>
              <a:spcAft>
                <a:spcPts val="0"/>
              </a:spcAft>
              <a:buNone/>
            </a:pPr>
            <a:r>
              <a:t/>
            </a:r>
            <a:endParaRPr sz="1800">
              <a:solidFill>
                <a:schemeClr val="dk2"/>
              </a:solidFill>
              <a:latin typeface="Raleway"/>
              <a:ea typeface="Raleway"/>
              <a:cs typeface="Raleway"/>
              <a:sym typeface="Raleway"/>
            </a:endParaRPr>
          </a:p>
          <a:p>
            <a:pPr indent="0" lvl="0" marL="0" rtl="0" algn="just">
              <a:spcBef>
                <a:spcPts val="0"/>
              </a:spcBef>
              <a:spcAft>
                <a:spcPts val="0"/>
              </a:spcAft>
              <a:buNone/>
            </a:pPr>
            <a:r>
              <a:rPr lang="en" sz="1800">
                <a:solidFill>
                  <a:schemeClr val="dk2"/>
                </a:solidFill>
                <a:latin typeface="Raleway"/>
                <a:ea typeface="Raleway"/>
                <a:cs typeface="Raleway"/>
                <a:sym typeface="Raleway"/>
              </a:rPr>
              <a:t>        Using the verified and proved systems, we have proposed and implemented a SCM system using Ethereum blockchain for tracing and managing Blood.</a:t>
            </a:r>
            <a:endParaRPr sz="1800">
              <a:solidFill>
                <a:schemeClr val="dk2"/>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6524"/>
        </a:solidFill>
      </p:bgPr>
    </p:bg>
    <p:spTree>
      <p:nvGrpSpPr>
        <p:cNvPr id="107" name="Shape 107"/>
        <p:cNvGrpSpPr/>
        <p:nvPr/>
      </p:nvGrpSpPr>
      <p:grpSpPr>
        <a:xfrm>
          <a:off x="0" y="0"/>
          <a:ext cx="0" cy="0"/>
          <a:chOff x="0" y="0"/>
          <a:chExt cx="0" cy="0"/>
        </a:xfrm>
      </p:grpSpPr>
      <p:pic>
        <p:nvPicPr>
          <p:cNvPr id="108" name="Google Shape;108;p18"/>
          <p:cNvPicPr preferRelativeResize="0"/>
          <p:nvPr/>
        </p:nvPicPr>
        <p:blipFill>
          <a:blip r:embed="rId3">
            <a:alphaModFix/>
          </a:blip>
          <a:stretch>
            <a:fillRect/>
          </a:stretch>
        </p:blipFill>
        <p:spPr>
          <a:xfrm>
            <a:off x="0" y="0"/>
            <a:ext cx="1585925" cy="5143499"/>
          </a:xfrm>
          <a:prstGeom prst="rect">
            <a:avLst/>
          </a:prstGeom>
          <a:noFill/>
          <a:ln>
            <a:noFill/>
          </a:ln>
        </p:spPr>
      </p:pic>
      <p:sp>
        <p:nvSpPr>
          <p:cNvPr id="109" name="Google Shape;109;p18"/>
          <p:cNvSpPr txBox="1"/>
          <p:nvPr/>
        </p:nvSpPr>
        <p:spPr>
          <a:xfrm>
            <a:off x="1726400" y="969050"/>
            <a:ext cx="6953400" cy="4082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800">
                <a:solidFill>
                  <a:srgbClr val="FFFFFF"/>
                </a:solidFill>
                <a:latin typeface="Raleway"/>
                <a:ea typeface="Raleway"/>
                <a:cs typeface="Raleway"/>
                <a:sym typeface="Raleway"/>
              </a:rPr>
              <a:t>Much like any supply chain, the one for human blood involves many bodies, each responsible for a value added task. There are complexities that accompany each stage of the BSCM, often termed the </a:t>
            </a:r>
            <a:r>
              <a:rPr b="1" i="1" lang="en" sz="1800">
                <a:latin typeface="Raleway"/>
                <a:ea typeface="Raleway"/>
                <a:cs typeface="Raleway"/>
                <a:sym typeface="Raleway"/>
              </a:rPr>
              <a:t>‘vein to vein chain’</a:t>
            </a:r>
            <a:r>
              <a:rPr lang="en" sz="1800">
                <a:solidFill>
                  <a:srgbClr val="FFFFFF"/>
                </a:solidFill>
                <a:latin typeface="Raleway"/>
                <a:ea typeface="Raleway"/>
                <a:cs typeface="Raleway"/>
                <a:sym typeface="Raleway"/>
              </a:rPr>
              <a:t>.</a:t>
            </a:r>
            <a:endParaRPr sz="1800">
              <a:solidFill>
                <a:srgbClr val="FFFFFF"/>
              </a:solidFill>
              <a:latin typeface="Raleway"/>
              <a:ea typeface="Raleway"/>
              <a:cs typeface="Raleway"/>
              <a:sym typeface="Raleway"/>
            </a:endParaRPr>
          </a:p>
          <a:p>
            <a:pPr indent="0" lvl="0" marL="0" rtl="0" algn="just">
              <a:spcBef>
                <a:spcPts val="0"/>
              </a:spcBef>
              <a:spcAft>
                <a:spcPts val="0"/>
              </a:spcAft>
              <a:buNone/>
            </a:pPr>
            <a:r>
              <a:t/>
            </a:r>
            <a:endParaRPr sz="1800">
              <a:solidFill>
                <a:srgbClr val="FFFFFF"/>
              </a:solidFill>
              <a:latin typeface="Raleway"/>
              <a:ea typeface="Raleway"/>
              <a:cs typeface="Raleway"/>
              <a:sym typeface="Raleway"/>
            </a:endParaRPr>
          </a:p>
          <a:p>
            <a:pPr indent="0" lvl="0" marL="0" rtl="0" algn="just">
              <a:spcBef>
                <a:spcPts val="0"/>
              </a:spcBef>
              <a:spcAft>
                <a:spcPts val="0"/>
              </a:spcAft>
              <a:buNone/>
            </a:pPr>
            <a:r>
              <a:rPr lang="en" sz="1800">
                <a:solidFill>
                  <a:srgbClr val="FFFFFF"/>
                </a:solidFill>
                <a:latin typeface="Raleway"/>
                <a:ea typeface="Raleway"/>
                <a:cs typeface="Raleway"/>
                <a:sym typeface="Raleway"/>
              </a:rPr>
              <a:t>Upon demand for human blood, blood banks engage in volunteer donor recruitment to generate adequate supply. For example, In colleges, NSS performs this task as well as the collection phase of the chain. The scope of our project considers hospitals as the customers for blood and responsible for communicating demand to NSS (the supplier).</a:t>
            </a:r>
            <a:endParaRPr sz="1800">
              <a:solidFill>
                <a:srgbClr val="FFFFFF"/>
              </a:solidFill>
              <a:latin typeface="Raleway"/>
              <a:ea typeface="Raleway"/>
              <a:cs typeface="Raleway"/>
              <a:sym typeface="Raleway"/>
            </a:endParaRPr>
          </a:p>
        </p:txBody>
      </p:sp>
      <p:sp>
        <p:nvSpPr>
          <p:cNvPr id="110" name="Google Shape;110;p18"/>
          <p:cNvSpPr txBox="1"/>
          <p:nvPr/>
        </p:nvSpPr>
        <p:spPr>
          <a:xfrm>
            <a:off x="1382400" y="125750"/>
            <a:ext cx="7761600" cy="84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Raleway"/>
                <a:ea typeface="Raleway"/>
                <a:cs typeface="Raleway"/>
                <a:sym typeface="Raleway"/>
              </a:rPr>
              <a:t>General Flow Diagram (Vein-to-Vein)</a:t>
            </a:r>
            <a:endParaRPr b="1" sz="3000">
              <a:solidFill>
                <a:srgbClr val="FFFFFF"/>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14" name="Shape 114"/>
        <p:cNvGrpSpPr/>
        <p:nvPr/>
      </p:nvGrpSpPr>
      <p:grpSpPr>
        <a:xfrm>
          <a:off x="0" y="0"/>
          <a:ext cx="0" cy="0"/>
          <a:chOff x="0" y="0"/>
          <a:chExt cx="0" cy="0"/>
        </a:xfrm>
      </p:grpSpPr>
      <p:sp>
        <p:nvSpPr>
          <p:cNvPr id="115" name="Google Shape;115;p19"/>
          <p:cNvSpPr txBox="1"/>
          <p:nvPr/>
        </p:nvSpPr>
        <p:spPr>
          <a:xfrm>
            <a:off x="47225" y="46125"/>
            <a:ext cx="2848200" cy="501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t/>
            </a:r>
            <a:endParaRPr b="1" sz="2400">
              <a:latin typeface="Raleway"/>
              <a:ea typeface="Raleway"/>
              <a:cs typeface="Raleway"/>
              <a:sym typeface="Raleway"/>
            </a:endParaRPr>
          </a:p>
          <a:p>
            <a:pPr indent="0" lvl="0" marL="0" rtl="0" algn="ctr">
              <a:spcBef>
                <a:spcPts val="1600"/>
              </a:spcBef>
              <a:spcAft>
                <a:spcPts val="0"/>
              </a:spcAft>
              <a:buClr>
                <a:schemeClr val="dk2"/>
              </a:buClr>
              <a:buSzPts val="1100"/>
              <a:buFont typeface="Arial"/>
              <a:buNone/>
            </a:pPr>
            <a:r>
              <a:t/>
            </a:r>
            <a:endParaRPr b="1" sz="2400">
              <a:latin typeface="Raleway"/>
              <a:ea typeface="Raleway"/>
              <a:cs typeface="Raleway"/>
              <a:sym typeface="Raleway"/>
            </a:endParaRPr>
          </a:p>
          <a:p>
            <a:pPr indent="0" lvl="0" marL="0" rtl="0" algn="ctr">
              <a:spcBef>
                <a:spcPts val="1600"/>
              </a:spcBef>
              <a:spcAft>
                <a:spcPts val="0"/>
              </a:spcAft>
              <a:buClr>
                <a:schemeClr val="dk2"/>
              </a:buClr>
              <a:buSzPts val="1100"/>
              <a:buFont typeface="Arial"/>
              <a:buNone/>
            </a:pPr>
            <a:r>
              <a:t/>
            </a:r>
            <a:endParaRPr b="1" sz="2400">
              <a:latin typeface="Raleway"/>
              <a:ea typeface="Raleway"/>
              <a:cs typeface="Raleway"/>
              <a:sym typeface="Raleway"/>
            </a:endParaRPr>
          </a:p>
          <a:p>
            <a:pPr indent="0" lvl="0" marL="0" rtl="0" algn="ctr">
              <a:spcBef>
                <a:spcPts val="1600"/>
              </a:spcBef>
              <a:spcAft>
                <a:spcPts val="0"/>
              </a:spcAft>
              <a:buClr>
                <a:schemeClr val="dk2"/>
              </a:buClr>
              <a:buSzPts val="1100"/>
              <a:buFont typeface="Arial"/>
              <a:buNone/>
            </a:pPr>
            <a:r>
              <a:rPr b="1" lang="en" sz="2400">
                <a:solidFill>
                  <a:srgbClr val="FFFFFF"/>
                </a:solidFill>
                <a:latin typeface="Raleway"/>
                <a:ea typeface="Raleway"/>
                <a:cs typeface="Raleway"/>
                <a:sym typeface="Raleway"/>
              </a:rPr>
              <a:t>Use Case </a:t>
            </a:r>
            <a:endParaRPr b="1" sz="2400">
              <a:solidFill>
                <a:srgbClr val="FFFFFF"/>
              </a:solidFill>
              <a:latin typeface="Raleway"/>
              <a:ea typeface="Raleway"/>
              <a:cs typeface="Raleway"/>
              <a:sym typeface="Raleway"/>
            </a:endParaRPr>
          </a:p>
          <a:p>
            <a:pPr indent="0" lvl="0" marL="0" rtl="0" algn="ctr">
              <a:spcBef>
                <a:spcPts val="1600"/>
              </a:spcBef>
              <a:spcAft>
                <a:spcPts val="1600"/>
              </a:spcAft>
              <a:buClr>
                <a:schemeClr val="dk2"/>
              </a:buClr>
              <a:buSzPts val="1100"/>
              <a:buFont typeface="Arial"/>
              <a:buNone/>
            </a:pPr>
            <a:r>
              <a:rPr b="1" lang="en" sz="2400">
                <a:solidFill>
                  <a:srgbClr val="FFFFFF"/>
                </a:solidFill>
                <a:latin typeface="Raleway"/>
                <a:ea typeface="Raleway"/>
                <a:cs typeface="Raleway"/>
                <a:sym typeface="Raleway"/>
              </a:rPr>
              <a:t>Diagram</a:t>
            </a:r>
            <a:endParaRPr>
              <a:solidFill>
                <a:srgbClr val="FFFFFF"/>
              </a:solidFill>
              <a:latin typeface="Raleway"/>
              <a:ea typeface="Raleway"/>
              <a:cs typeface="Raleway"/>
              <a:sym typeface="Raleway"/>
            </a:endParaRPr>
          </a:p>
        </p:txBody>
      </p:sp>
      <p:pic>
        <p:nvPicPr>
          <p:cNvPr id="116" name="Google Shape;116;p19"/>
          <p:cNvPicPr preferRelativeResize="0"/>
          <p:nvPr/>
        </p:nvPicPr>
        <p:blipFill>
          <a:blip r:embed="rId3">
            <a:alphaModFix/>
          </a:blip>
          <a:stretch>
            <a:fillRect/>
          </a:stretch>
        </p:blipFill>
        <p:spPr>
          <a:xfrm>
            <a:off x="2971950" y="0"/>
            <a:ext cx="6172050" cy="5143500"/>
          </a:xfrm>
          <a:prstGeom prst="rect">
            <a:avLst/>
          </a:prstGeom>
          <a:noFill/>
          <a:ln>
            <a:noFill/>
          </a:ln>
          <a:effectLst>
            <a:outerShdw blurRad="57150" rotWithShape="0" algn="bl" dir="120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0" name="Shape 120"/>
        <p:cNvGrpSpPr/>
        <p:nvPr/>
      </p:nvGrpSpPr>
      <p:grpSpPr>
        <a:xfrm>
          <a:off x="0" y="0"/>
          <a:ext cx="0" cy="0"/>
          <a:chOff x="0" y="0"/>
          <a:chExt cx="0" cy="0"/>
        </a:xfrm>
      </p:grpSpPr>
      <p:sp>
        <p:nvSpPr>
          <p:cNvPr id="121" name="Google Shape;121;p20"/>
          <p:cNvSpPr txBox="1"/>
          <p:nvPr/>
        </p:nvSpPr>
        <p:spPr>
          <a:xfrm>
            <a:off x="47225" y="46125"/>
            <a:ext cx="2931600" cy="501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t/>
            </a:r>
            <a:endParaRPr b="1" sz="2400">
              <a:latin typeface="Raleway"/>
              <a:ea typeface="Raleway"/>
              <a:cs typeface="Raleway"/>
              <a:sym typeface="Raleway"/>
            </a:endParaRPr>
          </a:p>
          <a:p>
            <a:pPr indent="0" lvl="0" marL="0" rtl="0" algn="ctr">
              <a:spcBef>
                <a:spcPts val="1600"/>
              </a:spcBef>
              <a:spcAft>
                <a:spcPts val="0"/>
              </a:spcAft>
              <a:buClr>
                <a:schemeClr val="dk2"/>
              </a:buClr>
              <a:buSzPts val="1100"/>
              <a:buFont typeface="Arial"/>
              <a:buNone/>
            </a:pPr>
            <a:r>
              <a:t/>
            </a:r>
            <a:endParaRPr b="1" sz="2400">
              <a:latin typeface="Raleway"/>
              <a:ea typeface="Raleway"/>
              <a:cs typeface="Raleway"/>
              <a:sym typeface="Raleway"/>
            </a:endParaRPr>
          </a:p>
          <a:p>
            <a:pPr indent="0" lvl="0" marL="0" rtl="0" algn="ctr">
              <a:spcBef>
                <a:spcPts val="1600"/>
              </a:spcBef>
              <a:spcAft>
                <a:spcPts val="0"/>
              </a:spcAft>
              <a:buClr>
                <a:schemeClr val="dk2"/>
              </a:buClr>
              <a:buSzPts val="1100"/>
              <a:buFont typeface="Arial"/>
              <a:buNone/>
            </a:pPr>
            <a:r>
              <a:t/>
            </a:r>
            <a:endParaRPr b="1" sz="2400">
              <a:latin typeface="Raleway"/>
              <a:ea typeface="Raleway"/>
              <a:cs typeface="Raleway"/>
              <a:sym typeface="Raleway"/>
            </a:endParaRPr>
          </a:p>
          <a:p>
            <a:pPr indent="0" lvl="0" marL="0" rtl="0" algn="ctr">
              <a:spcBef>
                <a:spcPts val="1600"/>
              </a:spcBef>
              <a:spcAft>
                <a:spcPts val="0"/>
              </a:spcAft>
              <a:buClr>
                <a:schemeClr val="dk2"/>
              </a:buClr>
              <a:buSzPts val="1100"/>
              <a:buFont typeface="Arial"/>
              <a:buNone/>
            </a:pPr>
            <a:r>
              <a:rPr b="1" lang="en" sz="2400">
                <a:solidFill>
                  <a:srgbClr val="FFFFFF"/>
                </a:solidFill>
                <a:latin typeface="Raleway"/>
                <a:ea typeface="Raleway"/>
                <a:cs typeface="Raleway"/>
                <a:sym typeface="Raleway"/>
              </a:rPr>
              <a:t>Architectural</a:t>
            </a:r>
            <a:endParaRPr b="1" sz="2400">
              <a:solidFill>
                <a:srgbClr val="FFFFFF"/>
              </a:solidFill>
              <a:latin typeface="Raleway"/>
              <a:ea typeface="Raleway"/>
              <a:cs typeface="Raleway"/>
              <a:sym typeface="Raleway"/>
            </a:endParaRPr>
          </a:p>
          <a:p>
            <a:pPr indent="0" lvl="0" marL="0" rtl="0" algn="ctr">
              <a:spcBef>
                <a:spcPts val="1600"/>
              </a:spcBef>
              <a:spcAft>
                <a:spcPts val="0"/>
              </a:spcAft>
              <a:buClr>
                <a:schemeClr val="dk2"/>
              </a:buClr>
              <a:buSzPts val="1100"/>
              <a:buFont typeface="Arial"/>
              <a:buNone/>
            </a:pPr>
            <a:r>
              <a:rPr b="1" lang="en" sz="2400">
                <a:solidFill>
                  <a:srgbClr val="FFFFFF"/>
                </a:solidFill>
                <a:latin typeface="Raleway"/>
                <a:ea typeface="Raleway"/>
                <a:cs typeface="Raleway"/>
                <a:sym typeface="Raleway"/>
              </a:rPr>
              <a:t>Design</a:t>
            </a:r>
            <a:endParaRPr b="1" sz="2400">
              <a:solidFill>
                <a:srgbClr val="FFFFFF"/>
              </a:solidFill>
              <a:latin typeface="Raleway"/>
              <a:ea typeface="Raleway"/>
              <a:cs typeface="Raleway"/>
              <a:sym typeface="Raleway"/>
            </a:endParaRPr>
          </a:p>
          <a:p>
            <a:pPr indent="0" lvl="0" marL="0" rtl="0" algn="ctr">
              <a:spcBef>
                <a:spcPts val="1600"/>
              </a:spcBef>
              <a:spcAft>
                <a:spcPts val="1600"/>
              </a:spcAft>
              <a:buClr>
                <a:schemeClr val="dk2"/>
              </a:buClr>
              <a:buSzPts val="1100"/>
              <a:buFont typeface="Arial"/>
              <a:buNone/>
            </a:pPr>
            <a:r>
              <a:rPr b="1" lang="en" sz="2400">
                <a:solidFill>
                  <a:srgbClr val="FFFFFF"/>
                </a:solidFill>
                <a:latin typeface="Raleway"/>
                <a:ea typeface="Raleway"/>
                <a:cs typeface="Raleway"/>
                <a:sym typeface="Raleway"/>
              </a:rPr>
              <a:t>Diagram</a:t>
            </a:r>
            <a:endParaRPr b="1" sz="2400">
              <a:solidFill>
                <a:srgbClr val="FFFFFF"/>
              </a:solidFill>
              <a:latin typeface="Raleway"/>
              <a:ea typeface="Raleway"/>
              <a:cs typeface="Raleway"/>
              <a:sym typeface="Raleway"/>
            </a:endParaRPr>
          </a:p>
        </p:txBody>
      </p:sp>
      <p:pic>
        <p:nvPicPr>
          <p:cNvPr id="122" name="Google Shape;122;p20"/>
          <p:cNvPicPr preferRelativeResize="0"/>
          <p:nvPr/>
        </p:nvPicPr>
        <p:blipFill rotWithShape="1">
          <a:blip r:embed="rId3">
            <a:alphaModFix/>
          </a:blip>
          <a:srcRect b="0" l="4518" r="2501" t="7295"/>
          <a:stretch/>
        </p:blipFill>
        <p:spPr>
          <a:xfrm>
            <a:off x="2786075" y="0"/>
            <a:ext cx="6357924" cy="5143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6" name="Shape 126"/>
        <p:cNvGrpSpPr/>
        <p:nvPr/>
      </p:nvGrpSpPr>
      <p:grpSpPr>
        <a:xfrm>
          <a:off x="0" y="0"/>
          <a:ext cx="0" cy="0"/>
          <a:chOff x="0" y="0"/>
          <a:chExt cx="0" cy="0"/>
        </a:xfrm>
      </p:grpSpPr>
      <p:sp>
        <p:nvSpPr>
          <p:cNvPr id="127" name="Google Shape;127;p21"/>
          <p:cNvSpPr txBox="1"/>
          <p:nvPr/>
        </p:nvSpPr>
        <p:spPr>
          <a:xfrm>
            <a:off x="470100" y="1027525"/>
            <a:ext cx="4101900" cy="3532500"/>
          </a:xfrm>
          <a:prstGeom prst="rect">
            <a:avLst/>
          </a:prstGeom>
          <a:solidFill>
            <a:schemeClr val="l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Lato"/>
                <a:ea typeface="Lato"/>
                <a:cs typeface="Lato"/>
                <a:sym typeface="Lato"/>
              </a:rPr>
              <a:t>*</a:t>
            </a:r>
            <a:r>
              <a:rPr lang="en" sz="1800">
                <a:latin typeface="Lato"/>
                <a:ea typeface="Lato"/>
                <a:cs typeface="Lato"/>
                <a:sym typeface="Lato"/>
              </a:rPr>
              <a:t>Donor ID (Address)</a:t>
            </a:r>
            <a:endParaRPr sz="1800">
              <a:highlight>
                <a:srgbClr val="666666"/>
              </a:highlight>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Donor Blood Group</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*Blood_Bag ID (Integer)</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Donation_Time (Time)</a:t>
            </a:r>
            <a:endParaRPr sz="1800">
              <a:latin typeface="Lato"/>
              <a:ea typeface="Lato"/>
              <a:cs typeface="Lato"/>
              <a:sym typeface="Lato"/>
            </a:endParaRPr>
          </a:p>
          <a:p>
            <a:pPr indent="0" lvl="0" marL="0" rtl="0" algn="ctr">
              <a:spcBef>
                <a:spcPts val="0"/>
              </a:spcBef>
              <a:spcAft>
                <a:spcPts val="0"/>
              </a:spcAft>
              <a:buClr>
                <a:schemeClr val="dk2"/>
              </a:buClr>
              <a:buSzPts val="1100"/>
              <a:buFont typeface="Arial"/>
              <a:buNone/>
            </a:pPr>
            <a:r>
              <a:rPr lang="en" sz="1800">
                <a:latin typeface="Lato"/>
                <a:ea typeface="Lato"/>
                <a:cs typeface="Lato"/>
                <a:sym typeface="Lato"/>
              </a:rPr>
              <a:t>Blood_Splitted (Bool)</a:t>
            </a:r>
            <a:endParaRPr sz="1800">
              <a:latin typeface="Lato"/>
              <a:ea typeface="Lato"/>
              <a:cs typeface="Lato"/>
              <a:sym typeface="Lato"/>
            </a:endParaRPr>
          </a:p>
          <a:p>
            <a:pPr indent="0" lvl="0" marL="0" rtl="0" algn="ctr">
              <a:spcBef>
                <a:spcPts val="0"/>
              </a:spcBef>
              <a:spcAft>
                <a:spcPts val="0"/>
              </a:spcAft>
              <a:buClr>
                <a:schemeClr val="dk2"/>
              </a:buClr>
              <a:buSzPts val="1100"/>
              <a:buFont typeface="Arial"/>
              <a:buNone/>
            </a:pPr>
            <a:r>
              <a:rPr lang="en" sz="1800">
                <a:latin typeface="Lato"/>
                <a:ea typeface="Lato"/>
                <a:cs typeface="Lato"/>
                <a:sym typeface="Lato"/>
              </a:rPr>
              <a:t>Location (Latitude, Longitude)</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Expiration (Time)</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Owner_name(String)</a:t>
            </a:r>
            <a:endParaRPr sz="1800">
              <a:latin typeface="Lato"/>
              <a:ea typeface="Lato"/>
              <a:cs typeface="Lato"/>
              <a:sym typeface="Lato"/>
            </a:endParaRPr>
          </a:p>
          <a:p>
            <a:pPr indent="0" lvl="0" marL="0" rtl="0" algn="ctr">
              <a:spcBef>
                <a:spcPts val="0"/>
              </a:spcBef>
              <a:spcAft>
                <a:spcPts val="0"/>
              </a:spcAft>
              <a:buClr>
                <a:schemeClr val="dk2"/>
              </a:buClr>
              <a:buSzPts val="1100"/>
              <a:buFont typeface="Arial"/>
              <a:buNone/>
            </a:pPr>
            <a:r>
              <a:rPr lang="en" sz="1800">
                <a:solidFill>
                  <a:schemeClr val="dk2"/>
                </a:solidFill>
                <a:latin typeface="Lato"/>
                <a:ea typeface="Lato"/>
                <a:cs typeface="Lato"/>
                <a:sym typeface="Lato"/>
              </a:rPr>
              <a:t>Owner ID (Address)</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Availability (Bool) </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Usage_Status </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(used/not used/stocked)</a:t>
            </a:r>
            <a:endParaRPr sz="1800">
              <a:latin typeface="Lato"/>
              <a:ea typeface="Lato"/>
              <a:cs typeface="Lato"/>
              <a:sym typeface="Lato"/>
            </a:endParaRPr>
          </a:p>
        </p:txBody>
      </p:sp>
      <p:sp>
        <p:nvSpPr>
          <p:cNvPr id="128" name="Google Shape;128;p21"/>
          <p:cNvSpPr txBox="1"/>
          <p:nvPr>
            <p:ph idx="4294967295" type="title"/>
          </p:nvPr>
        </p:nvSpPr>
        <p:spPr>
          <a:xfrm>
            <a:off x="381200" y="93825"/>
            <a:ext cx="85611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chemeClr val="dk1"/>
                </a:solidFill>
              </a:rPr>
              <a:t>Certificate for BloodMatch</a:t>
            </a:r>
            <a:endParaRPr sz="3600">
              <a:solidFill>
                <a:schemeClr val="dk1"/>
              </a:solidFill>
            </a:endParaRPr>
          </a:p>
          <a:p>
            <a:pPr indent="0" lvl="0" marL="0" rtl="0" algn="ctr">
              <a:spcBef>
                <a:spcPts val="1600"/>
              </a:spcBef>
              <a:spcAft>
                <a:spcPts val="1600"/>
              </a:spcAft>
              <a:buNone/>
            </a:pPr>
            <a:r>
              <a:t/>
            </a:r>
            <a:endParaRPr sz="3600">
              <a:solidFill>
                <a:schemeClr val="dk1"/>
              </a:solidFill>
              <a:latin typeface="Times New Roman"/>
              <a:ea typeface="Times New Roman"/>
              <a:cs typeface="Times New Roman"/>
              <a:sym typeface="Times New Roman"/>
            </a:endParaRPr>
          </a:p>
        </p:txBody>
      </p:sp>
      <p:sp>
        <p:nvSpPr>
          <p:cNvPr id="129" name="Google Shape;129;p21"/>
          <p:cNvSpPr txBox="1"/>
          <p:nvPr/>
        </p:nvSpPr>
        <p:spPr>
          <a:xfrm>
            <a:off x="5153250" y="1305125"/>
            <a:ext cx="3358800" cy="2649900"/>
          </a:xfrm>
          <a:prstGeom prst="rect">
            <a:avLst/>
          </a:prstGeom>
          <a:solidFill>
            <a:schemeClr val="lt1"/>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Lato"/>
                <a:ea typeface="Lato"/>
                <a:cs typeface="Lato"/>
                <a:sym typeface="Lato"/>
              </a:rPr>
              <a:t>*RBC_Bag ID </a:t>
            </a:r>
            <a:r>
              <a:rPr lang="en" sz="1800">
                <a:solidFill>
                  <a:schemeClr val="dk2"/>
                </a:solidFill>
                <a:latin typeface="Lato"/>
                <a:ea typeface="Lato"/>
                <a:cs typeface="Lato"/>
                <a:sym typeface="Lato"/>
              </a:rPr>
              <a:t>(Integer)</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*WBC_Bag ID </a:t>
            </a:r>
            <a:r>
              <a:rPr lang="en" sz="1800">
                <a:solidFill>
                  <a:schemeClr val="dk2"/>
                </a:solidFill>
                <a:latin typeface="Lato"/>
                <a:ea typeface="Lato"/>
                <a:cs typeface="Lato"/>
                <a:sym typeface="Lato"/>
              </a:rPr>
              <a:t>(Integer)</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*Plasma_Bag ID </a:t>
            </a:r>
            <a:r>
              <a:rPr lang="en" sz="1800">
                <a:solidFill>
                  <a:schemeClr val="dk2"/>
                </a:solidFill>
                <a:latin typeface="Lato"/>
                <a:ea typeface="Lato"/>
                <a:cs typeface="Lato"/>
                <a:sym typeface="Lato"/>
              </a:rPr>
              <a:t>(Integer)</a:t>
            </a:r>
            <a:endParaRPr sz="1800">
              <a:latin typeface="Lato"/>
              <a:ea typeface="Lato"/>
              <a:cs typeface="Lato"/>
              <a:sym typeface="Lato"/>
            </a:endParaRPr>
          </a:p>
          <a:p>
            <a:pPr indent="0" lvl="0" marL="0" rtl="0" algn="ctr">
              <a:spcBef>
                <a:spcPts val="0"/>
              </a:spcBef>
              <a:spcAft>
                <a:spcPts val="0"/>
              </a:spcAft>
              <a:buNone/>
            </a:pPr>
            <a:r>
              <a:rPr lang="en" sz="1800">
                <a:latin typeface="Lato"/>
                <a:ea typeface="Lato"/>
                <a:cs typeface="Lato"/>
                <a:sym typeface="Lato"/>
              </a:rPr>
              <a:t>*Platelets_Bag ID </a:t>
            </a:r>
            <a:r>
              <a:rPr lang="en" sz="1800">
                <a:solidFill>
                  <a:schemeClr val="dk2"/>
                </a:solidFill>
                <a:latin typeface="Lato"/>
                <a:ea typeface="Lato"/>
                <a:cs typeface="Lato"/>
                <a:sym typeface="Lato"/>
              </a:rPr>
              <a:t>(Integer)</a:t>
            </a:r>
            <a:endParaRPr sz="1800">
              <a:latin typeface="Lato"/>
              <a:ea typeface="Lato"/>
              <a:cs typeface="Lato"/>
              <a:sym typeface="Lato"/>
            </a:endParaRPr>
          </a:p>
          <a:p>
            <a:pPr indent="0" lvl="0" marL="0" rtl="0" algn="ctr">
              <a:spcBef>
                <a:spcPts val="0"/>
              </a:spcBef>
              <a:spcAft>
                <a:spcPts val="0"/>
              </a:spcAft>
              <a:buNone/>
            </a:pPr>
            <a:r>
              <a:t/>
            </a:r>
            <a:endParaRPr sz="1800">
              <a:latin typeface="Lato"/>
              <a:ea typeface="Lato"/>
              <a:cs typeface="Lato"/>
              <a:sym typeface="Lato"/>
            </a:endParaRPr>
          </a:p>
          <a:p>
            <a:pPr indent="0" lvl="0" marL="0" rtl="0" algn="ctr">
              <a:spcBef>
                <a:spcPts val="0"/>
              </a:spcBef>
              <a:spcAft>
                <a:spcPts val="0"/>
              </a:spcAft>
              <a:buNone/>
            </a:pPr>
            <a:r>
              <a:rPr lang="en" sz="1800">
                <a:solidFill>
                  <a:schemeClr val="dk2"/>
                </a:solidFill>
                <a:latin typeface="Lato"/>
                <a:ea typeface="Lato"/>
                <a:cs typeface="Lato"/>
                <a:sym typeface="Lato"/>
              </a:rPr>
              <a:t>Expiration_</a:t>
            </a:r>
            <a:r>
              <a:rPr lang="en" sz="1800">
                <a:solidFill>
                  <a:schemeClr val="dk2"/>
                </a:solidFill>
                <a:latin typeface="Lato"/>
                <a:ea typeface="Lato"/>
                <a:cs typeface="Lato"/>
                <a:sym typeface="Lato"/>
              </a:rPr>
              <a:t>RBC_Bag (Time)</a:t>
            </a:r>
            <a:endParaRPr sz="1800">
              <a:solidFill>
                <a:schemeClr val="dk2"/>
              </a:solidFill>
              <a:latin typeface="Lato"/>
              <a:ea typeface="Lato"/>
              <a:cs typeface="Lato"/>
              <a:sym typeface="Lato"/>
            </a:endParaRPr>
          </a:p>
          <a:p>
            <a:pPr indent="0" lvl="0" marL="0" rtl="0" algn="ctr">
              <a:spcBef>
                <a:spcPts val="0"/>
              </a:spcBef>
              <a:spcAft>
                <a:spcPts val="0"/>
              </a:spcAft>
              <a:buNone/>
            </a:pPr>
            <a:r>
              <a:rPr lang="en" sz="1800">
                <a:solidFill>
                  <a:schemeClr val="dk2"/>
                </a:solidFill>
                <a:latin typeface="Lato"/>
                <a:ea typeface="Lato"/>
                <a:cs typeface="Lato"/>
                <a:sym typeface="Lato"/>
              </a:rPr>
              <a:t>Expiration_WBC_Bag (Time)</a:t>
            </a:r>
            <a:endParaRPr sz="1800">
              <a:solidFill>
                <a:schemeClr val="dk2"/>
              </a:solidFill>
              <a:latin typeface="Lato"/>
              <a:ea typeface="Lato"/>
              <a:cs typeface="Lato"/>
              <a:sym typeface="Lato"/>
            </a:endParaRPr>
          </a:p>
          <a:p>
            <a:pPr indent="0" lvl="0" marL="0" rtl="0" algn="ctr">
              <a:spcBef>
                <a:spcPts val="0"/>
              </a:spcBef>
              <a:spcAft>
                <a:spcPts val="0"/>
              </a:spcAft>
              <a:buNone/>
            </a:pPr>
            <a:r>
              <a:rPr lang="en" sz="1800">
                <a:solidFill>
                  <a:schemeClr val="dk2"/>
                </a:solidFill>
                <a:latin typeface="Lato"/>
                <a:ea typeface="Lato"/>
                <a:cs typeface="Lato"/>
                <a:sym typeface="Lato"/>
              </a:rPr>
              <a:t>Expiration_Plasma_Bag (Time)</a:t>
            </a:r>
            <a:endParaRPr sz="1800">
              <a:solidFill>
                <a:schemeClr val="dk2"/>
              </a:solidFill>
              <a:latin typeface="Lato"/>
              <a:ea typeface="Lato"/>
              <a:cs typeface="Lato"/>
              <a:sym typeface="Lato"/>
            </a:endParaRPr>
          </a:p>
          <a:p>
            <a:pPr indent="0" lvl="0" marL="0" rtl="0" algn="ctr">
              <a:spcBef>
                <a:spcPts val="0"/>
              </a:spcBef>
              <a:spcAft>
                <a:spcPts val="0"/>
              </a:spcAft>
              <a:buNone/>
            </a:pPr>
            <a:r>
              <a:rPr lang="en" sz="1800">
                <a:solidFill>
                  <a:schemeClr val="dk2"/>
                </a:solidFill>
                <a:latin typeface="Lato"/>
                <a:ea typeface="Lato"/>
                <a:cs typeface="Lato"/>
                <a:sym typeface="Lato"/>
              </a:rPr>
              <a:t>Expiration_Platelets_Bag (Time)</a:t>
            </a:r>
            <a:endParaRPr sz="1800">
              <a:latin typeface="Lato"/>
              <a:ea typeface="Lato"/>
              <a:cs typeface="Lato"/>
              <a:sym typeface="Lato"/>
            </a:endParaRPr>
          </a:p>
          <a:p>
            <a:pPr indent="0" lvl="0" marL="0" rtl="0" algn="ctr">
              <a:spcBef>
                <a:spcPts val="0"/>
              </a:spcBef>
              <a:spcAft>
                <a:spcPts val="0"/>
              </a:spcAft>
              <a:buNone/>
            </a:pPr>
            <a:r>
              <a:t/>
            </a:r>
            <a:endParaRPr sz="1800">
              <a:latin typeface="Lato"/>
              <a:ea typeface="Lato"/>
              <a:cs typeface="Lato"/>
              <a:sym typeface="Lato"/>
            </a:endParaRPr>
          </a:p>
        </p:txBody>
      </p:sp>
      <p:cxnSp>
        <p:nvCxnSpPr>
          <p:cNvPr id="130" name="Google Shape;130;p21"/>
          <p:cNvCxnSpPr/>
          <p:nvPr/>
        </p:nvCxnSpPr>
        <p:spPr>
          <a:xfrm>
            <a:off x="3692425" y="2391500"/>
            <a:ext cx="1559700" cy="95100"/>
          </a:xfrm>
          <a:prstGeom prst="straightConnector1">
            <a:avLst/>
          </a:prstGeom>
          <a:noFill/>
          <a:ln cap="flat" cmpd="sng" w="28575">
            <a:solidFill>
              <a:schemeClr val="dk2"/>
            </a:solidFill>
            <a:prstDash val="dash"/>
            <a:round/>
            <a:headEnd len="med" w="med" type="oval"/>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